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80" r:id="rId1"/>
    <p:sldMasterId id="2147484109" r:id="rId2"/>
    <p:sldMasterId id="2147484092" r:id="rId3"/>
  </p:sldMasterIdLst>
  <p:notesMasterIdLst>
    <p:notesMasterId r:id="rId86"/>
  </p:notesMasterIdLst>
  <p:handoutMasterIdLst>
    <p:handoutMasterId r:id="rId87"/>
  </p:handoutMasterIdLst>
  <p:sldIdLst>
    <p:sldId id="259" r:id="rId4"/>
    <p:sldId id="459" r:id="rId5"/>
    <p:sldId id="460" r:id="rId6"/>
    <p:sldId id="461" r:id="rId7"/>
    <p:sldId id="339" r:id="rId8"/>
    <p:sldId id="462" r:id="rId9"/>
    <p:sldId id="463" r:id="rId10"/>
    <p:sldId id="340" r:id="rId11"/>
    <p:sldId id="341" r:id="rId12"/>
    <p:sldId id="320" r:id="rId13"/>
    <p:sldId id="321" r:id="rId14"/>
    <p:sldId id="323" r:id="rId15"/>
    <p:sldId id="455" r:id="rId16"/>
    <p:sldId id="456" r:id="rId17"/>
    <p:sldId id="325" r:id="rId18"/>
    <p:sldId id="326" r:id="rId19"/>
    <p:sldId id="313" r:id="rId20"/>
    <p:sldId id="324" r:id="rId21"/>
    <p:sldId id="327" r:id="rId22"/>
    <p:sldId id="328" r:id="rId23"/>
    <p:sldId id="454" r:id="rId24"/>
    <p:sldId id="322" r:id="rId25"/>
    <p:sldId id="342" r:id="rId26"/>
    <p:sldId id="329" r:id="rId27"/>
    <p:sldId id="330" r:id="rId28"/>
    <p:sldId id="331" r:id="rId29"/>
    <p:sldId id="333" r:id="rId30"/>
    <p:sldId id="334" r:id="rId31"/>
    <p:sldId id="277" r:id="rId32"/>
    <p:sldId id="301" r:id="rId33"/>
    <p:sldId id="332" r:id="rId34"/>
    <p:sldId id="311" r:id="rId35"/>
    <p:sldId id="308" r:id="rId36"/>
    <p:sldId id="283" r:id="rId37"/>
    <p:sldId id="260" r:id="rId38"/>
    <p:sldId id="292" r:id="rId39"/>
    <p:sldId id="307" r:id="rId40"/>
    <p:sldId id="300" r:id="rId41"/>
    <p:sldId id="278" r:id="rId42"/>
    <p:sldId id="312" r:id="rId43"/>
    <p:sldId id="279" r:id="rId44"/>
    <p:sldId id="458" r:id="rId45"/>
    <p:sldId id="310" r:id="rId46"/>
    <p:sldId id="317" r:id="rId47"/>
    <p:sldId id="270" r:id="rId48"/>
    <p:sldId id="305" r:id="rId49"/>
    <p:sldId id="299" r:id="rId50"/>
    <p:sldId id="298" r:id="rId51"/>
    <p:sldId id="302" r:id="rId52"/>
    <p:sldId id="303" r:id="rId53"/>
    <p:sldId id="304" r:id="rId54"/>
    <p:sldId id="294" r:id="rId55"/>
    <p:sldId id="290" r:id="rId56"/>
    <p:sldId id="271" r:id="rId57"/>
    <p:sldId id="272" r:id="rId58"/>
    <p:sldId id="273" r:id="rId59"/>
    <p:sldId id="274" r:id="rId60"/>
    <p:sldId id="262" r:id="rId61"/>
    <p:sldId id="288" r:id="rId62"/>
    <p:sldId id="280" r:id="rId63"/>
    <p:sldId id="457" r:id="rId64"/>
    <p:sldId id="282" r:id="rId65"/>
    <p:sldId id="295" r:id="rId66"/>
    <p:sldId id="281" r:id="rId67"/>
    <p:sldId id="284" r:id="rId68"/>
    <p:sldId id="261" r:id="rId69"/>
    <p:sldId id="297" r:id="rId70"/>
    <p:sldId id="291" r:id="rId71"/>
    <p:sldId id="336" r:id="rId72"/>
    <p:sldId id="335" r:id="rId73"/>
    <p:sldId id="314" r:id="rId74"/>
    <p:sldId id="269" r:id="rId75"/>
    <p:sldId id="263" r:id="rId76"/>
    <p:sldId id="275" r:id="rId77"/>
    <p:sldId id="287" r:id="rId78"/>
    <p:sldId id="268" r:id="rId79"/>
    <p:sldId id="276" r:id="rId80"/>
    <p:sldId id="264" r:id="rId81"/>
    <p:sldId id="266" r:id="rId82"/>
    <p:sldId id="267" r:id="rId83"/>
    <p:sldId id="337" r:id="rId84"/>
    <p:sldId id="33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853"/>
    <a:srgbClr val="F9C523"/>
    <a:srgbClr val="F2C570"/>
    <a:srgbClr val="00B8E1"/>
    <a:srgbClr val="9D739E"/>
    <a:srgbClr val="F0E9EE"/>
    <a:srgbClr val="DEE2EA"/>
    <a:srgbClr val="E8DEE6"/>
    <a:srgbClr val="CAC2C8"/>
    <a:srgbClr val="00A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6418"/>
  </p:normalViewPr>
  <p:slideViewPr>
    <p:cSldViewPr snapToGrid="0" snapToObjects="1">
      <p:cViewPr varScale="1">
        <p:scale>
          <a:sx n="72" d="100"/>
          <a:sy n="72" d="100"/>
        </p:scale>
        <p:origin x="66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8" d="100"/>
          <a:sy n="148" d="100"/>
        </p:scale>
        <p:origin x="44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clustered"/>
        <c:varyColors val="0"/>
        <c:ser>
          <c:idx val="0"/>
          <c:order val="0"/>
          <c:tx>
            <c:strRef>
              <c:f>Sheet1!$B$1</c:f>
              <c:strCache>
                <c:ptCount val="1"/>
                <c:pt idx="0">
                  <c:v>Series 1</c:v>
                </c:pt>
              </c:strCache>
            </c:strRef>
          </c:tx>
          <c:spPr>
            <a:solidFill>
              <a:srgbClr val="9D739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0D7-4B7F-90FD-7371C9C53D39}"/>
            </c:ext>
          </c:extLst>
        </c:ser>
        <c:ser>
          <c:idx val="1"/>
          <c:order val="1"/>
          <c:tx>
            <c:strRef>
              <c:f>Sheet1!$C$1</c:f>
              <c:strCache>
                <c:ptCount val="1"/>
                <c:pt idx="0">
                  <c:v>Series 2</c:v>
                </c:pt>
              </c:strCache>
            </c:strRef>
          </c:tx>
          <c:spPr>
            <a:solidFill>
              <a:srgbClr val="00B8E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0D7-4B7F-90FD-7371C9C53D39}"/>
            </c:ext>
          </c:extLst>
        </c:ser>
        <c:ser>
          <c:idx val="2"/>
          <c:order val="2"/>
          <c:tx>
            <c:strRef>
              <c:f>Sheet1!$D$1</c:f>
              <c:strCache>
                <c:ptCount val="1"/>
                <c:pt idx="0">
                  <c:v>Series 3</c:v>
                </c:pt>
              </c:strCache>
            </c:strRef>
          </c:tx>
          <c:spPr>
            <a:solidFill>
              <a:srgbClr val="F9C85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0D7-4B7F-90FD-7371C9C53D39}"/>
            </c:ext>
          </c:extLst>
        </c:ser>
        <c:dLbls>
          <c:showLegendKey val="0"/>
          <c:showVal val="0"/>
          <c:showCatName val="0"/>
          <c:showSerName val="0"/>
          <c:showPercent val="0"/>
          <c:showBubbleSize val="0"/>
        </c:dLbls>
        <c:gapWidth val="219"/>
        <c:overlap val="-27"/>
        <c:axId val="-2042759216"/>
        <c:axId val="-2042956128"/>
      </c:barChart>
      <c:catAx>
        <c:axId val="-204275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crossAx val="-2042956128"/>
        <c:crosses val="autoZero"/>
        <c:auto val="1"/>
        <c:lblAlgn val="ctr"/>
        <c:lblOffset val="100"/>
        <c:noMultiLvlLbl val="0"/>
      </c:catAx>
      <c:valAx>
        <c:axId val="-204295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crossAx val="-204275921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6FE14B-3ACE-C14B-976F-D4DD09CFBFB4}" type="datetimeFigureOut">
              <a:rPr lang="en-US" smtClean="0"/>
              <a:t>12/28/2021</a:t>
            </a:fld>
            <a:endParaRPr lang="en-US"/>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479B3-42F7-3944-841C-181ACE96E93A}" type="slidenum">
              <a:rPr lang="en-US" smtClean="0"/>
              <a:t>‹#›</a:t>
            </a:fld>
            <a:endParaRPr lang="en-US"/>
          </a:p>
        </p:txBody>
      </p:sp>
    </p:spTree>
    <p:extLst>
      <p:ext uri="{BB962C8B-B14F-4D97-AF65-F5344CB8AC3E}">
        <p14:creationId xmlns:p14="http://schemas.microsoft.com/office/powerpoint/2010/main" val="947383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FFB5D-C1F5-2842-8CAF-C81518F68F7E}"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F6536-074C-7C47-ADA5-29478494173A}" type="slidenum">
              <a:rPr lang="en-US" smtClean="0"/>
              <a:t>‹#›</a:t>
            </a:fld>
            <a:endParaRPr lang="en-US"/>
          </a:p>
        </p:txBody>
      </p:sp>
    </p:spTree>
    <p:extLst>
      <p:ext uri="{BB962C8B-B14F-4D97-AF65-F5344CB8AC3E}">
        <p14:creationId xmlns:p14="http://schemas.microsoft.com/office/powerpoint/2010/main" val="204175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51F6536-074C-7C47-ADA5-29478494173A}" type="slidenum">
              <a:rPr lang="en-US" smtClean="0"/>
              <a:t>1</a:t>
            </a:fld>
            <a:endParaRPr lang="en-US"/>
          </a:p>
        </p:txBody>
      </p:sp>
    </p:spTree>
    <p:extLst>
      <p:ext uri="{BB962C8B-B14F-4D97-AF65-F5344CB8AC3E}">
        <p14:creationId xmlns:p14="http://schemas.microsoft.com/office/powerpoint/2010/main" val="351716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51F6536-074C-7C47-ADA5-29478494173A}" type="slidenum">
              <a:rPr lang="en-US" smtClean="0"/>
              <a:t>2</a:t>
            </a:fld>
            <a:endParaRPr lang="en-US"/>
          </a:p>
        </p:txBody>
      </p:sp>
    </p:spTree>
    <p:extLst>
      <p:ext uri="{BB962C8B-B14F-4D97-AF65-F5344CB8AC3E}">
        <p14:creationId xmlns:p14="http://schemas.microsoft.com/office/powerpoint/2010/main" val="235482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51F6536-074C-7C47-ADA5-29478494173A}" type="slidenum">
              <a:rPr lang="en-US" smtClean="0"/>
              <a:t>34</a:t>
            </a:fld>
            <a:endParaRPr lang="en-US"/>
          </a:p>
        </p:txBody>
      </p:sp>
    </p:spTree>
    <p:extLst>
      <p:ext uri="{BB962C8B-B14F-4D97-AF65-F5344CB8AC3E}">
        <p14:creationId xmlns:p14="http://schemas.microsoft.com/office/powerpoint/2010/main" val="360224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CH" dirty="0"/>
          </a:p>
        </p:txBody>
      </p:sp>
      <p:sp>
        <p:nvSpPr>
          <p:cNvPr id="4" name="Foliennummernplatzhalter 3"/>
          <p:cNvSpPr>
            <a:spLocks noGrp="1"/>
          </p:cNvSpPr>
          <p:nvPr>
            <p:ph type="sldNum" sz="quarter" idx="5"/>
          </p:nvPr>
        </p:nvSpPr>
        <p:spPr/>
        <p:txBody>
          <a:bodyPr/>
          <a:lstStyle/>
          <a:p>
            <a:fld id="{551F6536-074C-7C47-ADA5-29478494173A}" type="slidenum">
              <a:rPr lang="en-US" smtClean="0"/>
              <a:t>76</a:t>
            </a:fld>
            <a:endParaRPr lang="en-US"/>
          </a:p>
        </p:txBody>
      </p:sp>
    </p:spTree>
    <p:extLst>
      <p:ext uri="{BB962C8B-B14F-4D97-AF65-F5344CB8AC3E}">
        <p14:creationId xmlns:p14="http://schemas.microsoft.com/office/powerpoint/2010/main" val="1473341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6895" y="1866495"/>
            <a:ext cx="9144000" cy="1042336"/>
          </a:xfrm>
          <a:prstGeom prst="rect">
            <a:avLst/>
          </a:prstGeom>
        </p:spPr>
        <p:txBody>
          <a:bodyPr anchor="t">
            <a:normAutofit/>
          </a:bodyPr>
          <a:lstStyle>
            <a:lvl1pPr algn="l">
              <a:defRPr sz="5500" b="1">
                <a:solidFill>
                  <a:schemeClr val="accent1"/>
                </a:solidFill>
                <a:latin typeface="+mn-lt"/>
              </a:defRPr>
            </a:lvl1pPr>
          </a:lstStyle>
          <a:p>
            <a:r>
              <a:rPr lang="en-US" dirty="0"/>
              <a:t>Click to edit Master title style</a:t>
            </a:r>
          </a:p>
        </p:txBody>
      </p:sp>
      <p:sp>
        <p:nvSpPr>
          <p:cNvPr id="3" name="Subtitle 2"/>
          <p:cNvSpPr>
            <a:spLocks noGrp="1"/>
          </p:cNvSpPr>
          <p:nvPr>
            <p:ph type="subTitle" idx="1"/>
          </p:nvPr>
        </p:nvSpPr>
        <p:spPr>
          <a:xfrm>
            <a:off x="609595" y="3085042"/>
            <a:ext cx="9144000" cy="1571625"/>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11"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2"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868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891086" y="1096432"/>
            <a:ext cx="6172200" cy="4620683"/>
          </a:xfrm>
          <a:prstGeom prst="rect">
            <a:avLst/>
          </a:prstGeo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8" name="Title 1"/>
          <p:cNvSpPr>
            <a:spLocks noGrp="1"/>
          </p:cNvSpPr>
          <p:nvPr>
            <p:ph type="title"/>
          </p:nvPr>
        </p:nvSpPr>
        <p:spPr>
          <a:xfrm>
            <a:off x="546098" y="1096432"/>
            <a:ext cx="3933825"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9" name="Text Placeholder 3"/>
          <p:cNvSpPr>
            <a:spLocks noGrp="1"/>
          </p:cNvSpPr>
          <p:nvPr>
            <p:ph type="body" sz="half" idx="2"/>
          </p:nvPr>
        </p:nvSpPr>
        <p:spPr>
          <a:xfrm>
            <a:off x="547686" y="2167466"/>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6"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17"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8"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5629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5700" cy="6871786"/>
          </a:xfrm>
          <a:prstGeom prst="rect">
            <a:avLst/>
          </a:prstGeom>
        </p:spPr>
      </p:pic>
      <p:sp>
        <p:nvSpPr>
          <p:cNvPr id="15" name="Rectangle 14"/>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11" name="Rectangle 10"/>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19" name="Freeform 18"/>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23393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9D739E"/>
          </a:solidFill>
          <a:ln>
            <a:noFill/>
          </a:ln>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39063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17621"/>
            <a:ext cx="12192000" cy="6858000"/>
          </a:xfrm>
          <a:prstGeom prst="rect">
            <a:avLst/>
          </a:prstGeom>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762585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79300" cy="6850856"/>
          </a:xfrm>
          <a:prstGeom prst="rect">
            <a:avLst/>
          </a:prstGeom>
        </p:spPr>
      </p:pic>
    </p:spTree>
    <p:extLst>
      <p:ext uri="{BB962C8B-B14F-4D97-AF65-F5344CB8AC3E}">
        <p14:creationId xmlns:p14="http://schemas.microsoft.com/office/powerpoint/2010/main" val="788840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9195" y="390846"/>
            <a:ext cx="1111170" cy="5811838"/>
          </a:xfrm>
          <a:prstGeom prst="rect">
            <a:avLst/>
          </a:prstGeom>
        </p:spPr>
        <p:txBody>
          <a:bodyPr vert="eaVert"/>
          <a:lstStyle>
            <a:lvl1pPr>
              <a:defRPr sz="3400" b="1">
                <a:solidFill>
                  <a:srgbClr val="69216A"/>
                </a:solidFill>
              </a:defRPr>
            </a:lvl1pPr>
          </a:lstStyle>
          <a:p>
            <a:r>
              <a:rPr lang="en-US" dirty="0"/>
              <a:t>Click to edit Master title style</a:t>
            </a:r>
          </a:p>
        </p:txBody>
      </p:sp>
      <p:sp>
        <p:nvSpPr>
          <p:cNvPr id="3" name="Vertical Text Placeholder 2"/>
          <p:cNvSpPr>
            <a:spLocks noGrp="1"/>
          </p:cNvSpPr>
          <p:nvPr>
            <p:ph type="body" orient="vert" idx="1"/>
          </p:nvPr>
        </p:nvSpPr>
        <p:spPr>
          <a:xfrm>
            <a:off x="1053189" y="403546"/>
            <a:ext cx="9324372" cy="5811838"/>
          </a:xfrm>
          <a:prstGeom prst="rect">
            <a:avLst/>
          </a:prstGeom>
        </p:spPr>
        <p:txBody>
          <a:bodyPr vert="eaVert"/>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rot="5400000">
            <a:off x="8465" y="563036"/>
            <a:ext cx="1253069" cy="347134"/>
          </a:xfrm>
          <a:prstGeom prst="rect">
            <a:avLst/>
          </a:prstGeom>
        </p:spPr>
        <p:txBody>
          <a:bodyPr anchor="ctr"/>
          <a:lstStyle>
            <a:lvl1pPr>
              <a:defRPr sz="1000">
                <a:solidFill>
                  <a:srgbClr val="69216A"/>
                </a:solidFill>
              </a:defRPr>
            </a:lvl1pPr>
          </a:lstStyle>
          <a:p>
            <a:fld id="{7F3777FD-75A6-B146-A4D0-80CAC805A384}" type="datetime4">
              <a:rPr lang="en-GB" smtClean="0"/>
              <a:pPr/>
              <a:t>28 December 2021</a:t>
            </a:fld>
            <a:endParaRPr lang="en-US" dirty="0"/>
          </a:p>
        </p:txBody>
      </p:sp>
      <p:sp>
        <p:nvSpPr>
          <p:cNvPr id="5" name="Footer Placeholder 4"/>
          <p:cNvSpPr>
            <a:spLocks noGrp="1"/>
          </p:cNvSpPr>
          <p:nvPr>
            <p:ph type="ftr" sz="quarter" idx="11"/>
          </p:nvPr>
        </p:nvSpPr>
        <p:spPr>
          <a:xfrm rot="5400000">
            <a:off x="-2475593" y="3053073"/>
            <a:ext cx="5380697" cy="358285"/>
          </a:xfrm>
          <a:prstGeom prst="rect">
            <a:avLst/>
          </a:prstGeom>
        </p:spPr>
        <p:txBody>
          <a:bodyPr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12"/>
          </p:nvPr>
        </p:nvSpPr>
        <p:spPr>
          <a:xfrm rot="5400000">
            <a:off x="-1142" y="146825"/>
            <a:ext cx="431799" cy="358286"/>
          </a:xfrm>
          <a:prstGeom prst="rect">
            <a:avLst/>
          </a:prstGeom>
        </p:spPr>
        <p:txBody>
          <a:bodyPr anchor="ctr"/>
          <a:lstStyle>
            <a:lvl1pPr>
              <a:defRPr sz="1200">
                <a:solidFill>
                  <a:schemeClr val="bg1"/>
                </a:solidFill>
              </a:defRPr>
            </a:lvl1pPr>
          </a:lstStyle>
          <a:p>
            <a:fld id="{7ED9267D-069E-5F46-80B9-B3F4B7546357}" type="slidenum">
              <a:rPr lang="en-US" smtClean="0"/>
              <a:pPr/>
              <a:t>‹#›</a:t>
            </a:fld>
            <a:endParaRPr lang="en-US" dirty="0"/>
          </a:p>
        </p:txBody>
      </p:sp>
    </p:spTree>
    <p:extLst>
      <p:ext uri="{BB962C8B-B14F-4D97-AF65-F5344CB8AC3E}">
        <p14:creationId xmlns:p14="http://schemas.microsoft.com/office/powerpoint/2010/main" val="58990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1873797"/>
            <a:ext cx="10515600" cy="1307109"/>
          </a:xfrm>
          <a:prstGeom prst="rect">
            <a:avLst/>
          </a:prstGeom>
        </p:spPr>
        <p:txBody>
          <a:bodyPr anchor="t"/>
          <a:lstStyle>
            <a:lvl1pPr>
              <a:defRPr sz="6000" b="1">
                <a:solidFill>
                  <a:srgbClr val="69216A"/>
                </a:solidFill>
                <a:latin typeface="+mn-lt"/>
              </a:defRPr>
            </a:lvl1pPr>
          </a:lstStyle>
          <a:p>
            <a:r>
              <a:rPr lang="en-US" dirty="0"/>
              <a:t>Click to edit Master title style</a:t>
            </a:r>
          </a:p>
        </p:txBody>
      </p:sp>
      <p:sp>
        <p:nvSpPr>
          <p:cNvPr id="3" name="Text Placeholder 2"/>
          <p:cNvSpPr>
            <a:spLocks noGrp="1"/>
          </p:cNvSpPr>
          <p:nvPr>
            <p:ph type="body" idx="1"/>
          </p:nvPr>
        </p:nvSpPr>
        <p:spPr>
          <a:xfrm>
            <a:off x="599018" y="3180907"/>
            <a:ext cx="10528300" cy="667193"/>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flipV="1">
            <a:off x="709017" y="2920050"/>
            <a:ext cx="10494000" cy="1"/>
          </a:xfrm>
          <a:prstGeom prst="line">
            <a:avLst/>
          </a:prstGeom>
          <a:ln w="25400">
            <a:solidFill>
              <a:srgbClr val="69216A"/>
            </a:solidFill>
          </a:ln>
        </p:spPr>
        <p:style>
          <a:lnRef idx="1">
            <a:schemeClr val="accent1"/>
          </a:lnRef>
          <a:fillRef idx="0">
            <a:schemeClr val="accent1"/>
          </a:fillRef>
          <a:effectRef idx="0">
            <a:schemeClr val="accent1"/>
          </a:effectRef>
          <a:fontRef idx="minor">
            <a:schemeClr val="tx1"/>
          </a:fontRef>
        </p:style>
      </p:cxnSp>
      <p:sp>
        <p:nvSpPr>
          <p:cNvPr id="8"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9"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0"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57357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843" y="1026199"/>
            <a:ext cx="10515600" cy="757129"/>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595843" y="1757928"/>
            <a:ext cx="10515600" cy="4057777"/>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8" name="Footer Placeholder 4"/>
          <p:cNvSpPr>
            <a:spLocks noGrp="1"/>
          </p:cNvSpPr>
          <p:nvPr>
            <p:ph type="ftr" sz="quarter" idx="11"/>
          </p:nvPr>
        </p:nvSpPr>
        <p:spPr>
          <a:xfrm>
            <a:off x="1736202" y="6453450"/>
            <a:ext cx="7179198" cy="365125"/>
          </a:xfrm>
          <a:prstGeom prst="rect">
            <a:avLst/>
          </a:prstGeom>
        </p:spPr>
        <p:txBody>
          <a:bodyPr anchor="ctr"/>
          <a:lstStyle>
            <a:lvl1pPr algn="l">
              <a:defRPr sz="1200">
                <a:solidFill>
                  <a:schemeClr val="bg1"/>
                </a:solidFill>
              </a:defRPr>
            </a:lvl1pPr>
          </a:lstStyle>
          <a:p>
            <a:endParaRPr lang="en-US" dirty="0"/>
          </a:p>
        </p:txBody>
      </p:sp>
      <p:sp>
        <p:nvSpPr>
          <p:cNvPr id="9" name="Slide Number Placeholder 5"/>
          <p:cNvSpPr>
            <a:spLocks noGrp="1"/>
          </p:cNvSpPr>
          <p:nvPr>
            <p:ph type="sldNum" sz="quarter" idx="12"/>
          </p:nvPr>
        </p:nvSpPr>
        <p:spPr>
          <a:xfrm>
            <a:off x="10553700" y="6453449"/>
            <a:ext cx="1346200"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15791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3364" y="1027646"/>
            <a:ext cx="10515600"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sz="half" idx="1"/>
          </p:nvPr>
        </p:nvSpPr>
        <p:spPr>
          <a:xfrm>
            <a:off x="593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27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09379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1324" y="1870148"/>
            <a:ext cx="5157787"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91324" y="2468592"/>
            <a:ext cx="5157787"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69001" y="1870148"/>
            <a:ext cx="5183188"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960534" y="2477059"/>
            <a:ext cx="5183188"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591323" y="1028230"/>
            <a:ext cx="10509173"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18"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9"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73181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93363" y="1028700"/>
            <a:ext cx="10515600" cy="1257300"/>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3"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14"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5"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73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graphicFrame>
        <p:nvGraphicFramePr>
          <p:cNvPr id="5" name="Chart 4"/>
          <p:cNvGraphicFramePr/>
          <p:nvPr userDrawn="1">
            <p:extLst>
              <p:ext uri="{D42A27DB-BD31-4B8C-83A1-F6EECF244321}">
                <p14:modId xmlns:p14="http://schemas.microsoft.com/office/powerpoint/2010/main" val="2047482558"/>
              </p:ext>
            </p:extLst>
          </p:nvPr>
        </p:nvGraphicFramePr>
        <p:xfrm>
          <a:off x="656863" y="901699"/>
          <a:ext cx="10515600" cy="50292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49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84200" y="1028700"/>
            <a:ext cx="10871200" cy="706470"/>
          </a:xfrm>
          <a:prstGeom prst="rect">
            <a:avLst/>
          </a:prstGeom>
        </p:spPr>
        <p:txBody>
          <a:bodyPr/>
          <a:lstStyle>
            <a:lvl1pPr>
              <a:defRPr b="0">
                <a:solidFill>
                  <a:srgbClr val="69216A"/>
                </a:solidFill>
                <a:latin typeface="+mn-lt"/>
              </a:defRPr>
            </a:lvl1pPr>
          </a:lstStyle>
          <a:p>
            <a:r>
              <a:rPr lang="en-US" dirty="0"/>
              <a:t>Click to edit Master title style</a:t>
            </a:r>
          </a:p>
        </p:txBody>
      </p:sp>
      <p:graphicFrame>
        <p:nvGraphicFramePr>
          <p:cNvPr id="3" name="Table 2"/>
          <p:cNvGraphicFramePr>
            <a:graphicFrameLocks noGrp="1"/>
          </p:cNvGraphicFramePr>
          <p:nvPr userDrawn="1">
            <p:extLst>
              <p:ext uri="{D42A27DB-BD31-4B8C-83A1-F6EECF244321}">
                <p14:modId xmlns:p14="http://schemas.microsoft.com/office/powerpoint/2010/main" val="1951304287"/>
              </p:ext>
            </p:extLst>
          </p:nvPr>
        </p:nvGraphicFramePr>
        <p:xfrm>
          <a:off x="584200" y="1755840"/>
          <a:ext cx="10871200" cy="3971864"/>
        </p:xfrm>
        <a:graphic>
          <a:graphicData uri="http://schemas.openxmlformats.org/drawingml/2006/table">
            <a:tbl>
              <a:tblPr firstRow="1" bandRow="1">
                <a:tableStyleId>{5C22544A-7EE6-4342-B048-85BDC9FD1C3A}</a:tableStyleId>
              </a:tblPr>
              <a:tblGrid>
                <a:gridCol w="1358900">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gridCol w="1358900">
                  <a:extLst>
                    <a:ext uri="{9D8B030D-6E8A-4147-A177-3AD203B41FA5}">
                      <a16:colId xmlns:a16="http://schemas.microsoft.com/office/drawing/2014/main" val="20003"/>
                    </a:ext>
                  </a:extLst>
                </a:gridCol>
                <a:gridCol w="1358900">
                  <a:extLst>
                    <a:ext uri="{9D8B030D-6E8A-4147-A177-3AD203B41FA5}">
                      <a16:colId xmlns:a16="http://schemas.microsoft.com/office/drawing/2014/main" val="20004"/>
                    </a:ext>
                  </a:extLst>
                </a:gridCol>
                <a:gridCol w="135890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gridCol w="1358900">
                  <a:extLst>
                    <a:ext uri="{9D8B030D-6E8A-4147-A177-3AD203B41FA5}">
                      <a16:colId xmlns:a16="http://schemas.microsoft.com/office/drawing/2014/main" val="20007"/>
                    </a:ext>
                  </a:extLst>
                </a:gridCol>
              </a:tblGrid>
              <a:tr h="450128">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extLst>
                  <a:ext uri="{0D108BD9-81ED-4DB2-BD59-A6C34878D82A}">
                    <a16:rowId xmlns:a16="http://schemas.microsoft.com/office/drawing/2014/main" val="10000"/>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1"/>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2"/>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3"/>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4"/>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5"/>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6"/>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7"/>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8"/>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9"/>
                  </a:ext>
                </a:extLst>
              </a:tr>
            </a:tbl>
          </a:graphicData>
        </a:graphic>
      </p:graphicFrame>
      <p:sp>
        <p:nvSpPr>
          <p:cNvPr id="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84764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00" y="1096431"/>
            <a:ext cx="4051300"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4891087" y="1096431"/>
            <a:ext cx="6356519" cy="4629150"/>
          </a:xfrm>
          <a:prstGeom prst="rect">
            <a:avLst/>
          </a:prstGeom>
        </p:spPr>
        <p:txBody>
          <a:bodyPr/>
          <a:lstStyle>
            <a:lvl1pPr>
              <a:defRPr sz="3200">
                <a:solidFill>
                  <a:srgbClr val="69216A"/>
                </a:solidFill>
              </a:defRPr>
            </a:lvl1pPr>
            <a:lvl2pPr>
              <a:defRPr sz="2800"/>
            </a:lvl2pPr>
            <a:lvl3pPr>
              <a:defRPr sz="2400">
                <a:solidFill>
                  <a:srgbClr val="69216A"/>
                </a:solidFill>
              </a:defRPr>
            </a:lvl3pPr>
            <a:lvl4pPr>
              <a:defRPr sz="2000"/>
            </a:lvl4pPr>
            <a:lvl5pPr>
              <a:defRPr sz="2000">
                <a:solidFill>
                  <a:srgbClr val="69216A"/>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47688" y="2167465"/>
            <a:ext cx="404966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28 December 2021</a:t>
            </a:fld>
            <a:endParaRPr lang="en-US" dirty="0"/>
          </a:p>
        </p:txBody>
      </p:sp>
      <p:sp>
        <p:nvSpPr>
          <p:cNvPr id="13"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4"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52933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45026"/>
      </p:ext>
    </p:extLst>
  </p:cSld>
  <p:clrMap bg1="lt1" tx1="dk1" bg2="lt2" tx2="dk2" accent1="accent1" accent2="accent2" accent3="accent3" accent4="accent4" accent5="accent5" accent6="accent6" hlink="hlink" folHlink="folHlink"/>
  <p:sldLayoutIdLst>
    <p:sldLayoutId id="2147484081" r:id="rId1"/>
    <p:sldLayoutId id="2147484083" r:id="rId2"/>
    <p:sldLayoutId id="2147484082" r:id="rId3"/>
    <p:sldLayoutId id="2147484084" r:id="rId4"/>
    <p:sldLayoutId id="2147484085" r:id="rId5"/>
    <p:sldLayoutId id="2147484086" r:id="rId6"/>
    <p:sldLayoutId id="2147484087" r:id="rId7"/>
    <p:sldLayoutId id="2147484108" r:id="rId8"/>
    <p:sldLayoutId id="2147484088" r:id="rId9"/>
    <p:sldLayoutId id="2147484089"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827505"/>
      </p:ext>
    </p:extLst>
  </p:cSld>
  <p:clrMap bg1="lt1" tx1="dk1" bg2="lt2" tx2="dk2" accent1="accent1" accent2="accent2" accent3="accent3" accent4="accent4" accent5="accent5" accent6="accent6" hlink="hlink" folHlink="folHlink"/>
  <p:sldLayoutIdLst>
    <p:sldLayoutId id="2147484110" r:id="rId1"/>
    <p:sldLayoutId id="2147484112" r:id="rId2"/>
    <p:sldLayoutId id="2147484113" r:id="rId3"/>
    <p:sldLayoutId id="214748411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217400" cy="6872287"/>
          </a:xfrm>
          <a:prstGeom prst="rect">
            <a:avLst/>
          </a:prstGeom>
        </p:spPr>
      </p:pic>
    </p:spTree>
    <p:extLst>
      <p:ext uri="{BB962C8B-B14F-4D97-AF65-F5344CB8AC3E}">
        <p14:creationId xmlns:p14="http://schemas.microsoft.com/office/powerpoint/2010/main" val="584570216"/>
      </p:ext>
    </p:extLst>
  </p:cSld>
  <p:clrMap bg1="lt1" tx1="dk1" bg2="lt2" tx2="dk2" accent1="accent1" accent2="accent2" accent3="accent3" accent4="accent4" accent5="accent5" accent6="accent6" hlink="hlink" folHlink="folHlink"/>
  <p:sldLayoutIdLst>
    <p:sldLayoutId id="2147484103"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213695"/>
            <a:ext cx="12501966" cy="939125"/>
          </a:xfrm>
        </p:spPr>
        <p:txBody>
          <a:bodyPr/>
          <a:lstStyle/>
          <a:p>
            <a:pPr algn="ctr"/>
            <a:r>
              <a:rPr lang="de-CH" dirty="0"/>
              <a:t>TOURISM PLANNING &amp; MARKET PRESENCE</a:t>
            </a:r>
            <a:br>
              <a:rPr lang="de-CH" dirty="0"/>
            </a:br>
            <a:br>
              <a:rPr lang="de-CH" dirty="0"/>
            </a:br>
            <a:r>
              <a:rPr lang="de-CH" dirty="0"/>
              <a:t>with special emphasis on the new </a:t>
            </a:r>
            <a:br>
              <a:rPr lang="de-CH" dirty="0"/>
            </a:br>
            <a:r>
              <a:rPr lang="de-CH" dirty="0"/>
              <a:t>Tourism World after </a:t>
            </a:r>
            <a:br>
              <a:rPr lang="de-CH" dirty="0"/>
            </a:br>
            <a:r>
              <a:rPr lang="de-CH" dirty="0"/>
              <a:t>Sars-CoV-2/COVID-19 </a:t>
            </a:r>
          </a:p>
        </p:txBody>
      </p:sp>
      <p:sp>
        <p:nvSpPr>
          <p:cNvPr id="5" name="Date Placeholder 4"/>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6" name="Footer Placeholder 5"/>
          <p:cNvSpPr>
            <a:spLocks noGrp="1"/>
          </p:cNvSpPr>
          <p:nvPr>
            <p:ph type="ftr" sz="quarter" idx="11"/>
          </p:nvPr>
        </p:nvSpPr>
        <p:spPr/>
        <p:txBody>
          <a:bodyPr/>
          <a:lstStyle/>
          <a:p>
            <a:r>
              <a:rPr lang="en-US" dirty="0" err="1"/>
              <a:t>Giampiero</a:t>
            </a:r>
            <a:r>
              <a:rPr lang="en-US" dirty="0"/>
              <a:t> Di Battista</a:t>
            </a:r>
          </a:p>
        </p:txBody>
      </p:sp>
      <p:sp>
        <p:nvSpPr>
          <p:cNvPr id="7" name="Slide Number Placeholder 6"/>
          <p:cNvSpPr>
            <a:spLocks noGrp="1"/>
          </p:cNvSpPr>
          <p:nvPr>
            <p:ph type="sldNum" sz="quarter" idx="12"/>
          </p:nvPr>
        </p:nvSpPr>
        <p:spPr/>
        <p:txBody>
          <a:bodyPr/>
          <a:lstStyle/>
          <a:p>
            <a:fld id="{437794D7-DC86-9A4E-9C9F-0B324FE8876A}" type="slidenum">
              <a:rPr lang="en-US" smtClean="0"/>
              <a:pPr/>
              <a:t>1</a:t>
            </a:fld>
            <a:endParaRPr lang="en-US" dirty="0"/>
          </a:p>
        </p:txBody>
      </p:sp>
    </p:spTree>
    <p:extLst>
      <p:ext uri="{BB962C8B-B14F-4D97-AF65-F5344CB8AC3E}">
        <p14:creationId xmlns:p14="http://schemas.microsoft.com/office/powerpoint/2010/main" val="4273806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EDF5FC6-6C6F-4EA2-A75F-C5E78C30684B}"/>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233C95DC-29BB-4601-B9E6-B052211D02CA}"/>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AFB9E139-18C0-495D-A10B-1B7D205E8890}"/>
              </a:ext>
            </a:extLst>
          </p:cNvPr>
          <p:cNvSpPr>
            <a:spLocks noGrp="1"/>
          </p:cNvSpPr>
          <p:nvPr>
            <p:ph type="sldNum" sz="quarter" idx="12"/>
          </p:nvPr>
        </p:nvSpPr>
        <p:spPr/>
        <p:txBody>
          <a:bodyPr/>
          <a:lstStyle/>
          <a:p>
            <a:fld id="{437794D7-DC86-9A4E-9C9F-0B324FE8876A}" type="slidenum">
              <a:rPr lang="en-US" smtClean="0"/>
              <a:pPr/>
              <a:t>10</a:t>
            </a:fld>
            <a:endParaRPr lang="en-US" dirty="0"/>
          </a:p>
        </p:txBody>
      </p:sp>
      <p:sp>
        <p:nvSpPr>
          <p:cNvPr id="6" name="Titel 1">
            <a:extLst>
              <a:ext uri="{FF2B5EF4-FFF2-40B4-BE49-F238E27FC236}">
                <a16:creationId xmlns:a16="http://schemas.microsoft.com/office/drawing/2014/main" id="{D70A3990-5B78-492A-A114-EAE94D477604}"/>
              </a:ext>
            </a:extLst>
          </p:cNvPr>
          <p:cNvSpPr txBox="1">
            <a:spLocks/>
          </p:cNvSpPr>
          <p:nvPr/>
        </p:nvSpPr>
        <p:spPr>
          <a:xfrm>
            <a:off x="3047806" y="44909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10" name="Content Placeholder 2">
            <a:extLst>
              <a:ext uri="{FF2B5EF4-FFF2-40B4-BE49-F238E27FC236}">
                <a16:creationId xmlns:a16="http://schemas.microsoft.com/office/drawing/2014/main" id="{195942CA-EA5E-4888-B587-05A5AEE5A777}"/>
              </a:ext>
            </a:extLst>
          </p:cNvPr>
          <p:cNvSpPr txBox="1">
            <a:spLocks/>
          </p:cNvSpPr>
          <p:nvPr/>
        </p:nvSpPr>
        <p:spPr>
          <a:xfrm>
            <a:off x="110784" y="940482"/>
            <a:ext cx="11405355"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DESTINATIONS (GOVERNMENT) COULD OFFER FULL COVID19 INSURANCE</a:t>
            </a:r>
            <a:r>
              <a:rPr lang="en-US" sz="2800" b="1" dirty="0"/>
              <a:t> </a:t>
            </a:r>
          </a:p>
          <a:p>
            <a:r>
              <a:rPr lang="en-US" sz="2800" b="1" dirty="0"/>
              <a:t>Example of Santo Domingo in favor of all international guests</a:t>
            </a:r>
          </a:p>
          <a:p>
            <a:pPr lvl="1"/>
            <a:r>
              <a:rPr lang="en-US" sz="2400" b="1" dirty="0"/>
              <a:t>Emergency room transport</a:t>
            </a:r>
          </a:p>
          <a:p>
            <a:pPr lvl="1"/>
            <a:r>
              <a:rPr lang="en-US" sz="2400" b="1" dirty="0"/>
              <a:t>Hospital stay</a:t>
            </a:r>
          </a:p>
          <a:p>
            <a:pPr lvl="1"/>
            <a:r>
              <a:rPr lang="en-US" sz="2400" b="1" dirty="0"/>
              <a:t>Additional special treatments</a:t>
            </a:r>
          </a:p>
          <a:p>
            <a:pPr lvl="1"/>
            <a:r>
              <a:rPr lang="en-US" sz="2400" b="1" dirty="0"/>
              <a:t>All medicines</a:t>
            </a:r>
          </a:p>
          <a:p>
            <a:pPr lvl="1"/>
            <a:r>
              <a:rPr lang="en-US" sz="2400" b="1" dirty="0"/>
              <a:t>Extension of stay in Santo Domingo</a:t>
            </a:r>
          </a:p>
          <a:p>
            <a:pPr lvl="1"/>
            <a:r>
              <a:rPr lang="en-US" sz="2400" b="1" dirty="0"/>
              <a:t>Additional flight rescheduling costs</a:t>
            </a:r>
          </a:p>
          <a:p>
            <a:pPr lvl="1"/>
            <a:r>
              <a:rPr lang="en-US" sz="2400" b="1" dirty="0"/>
              <a:t>Turkey offers 14-day quarantine for free, in case of unexpected positive Corona-virus test</a:t>
            </a:r>
          </a:p>
        </p:txBody>
      </p:sp>
    </p:spTree>
    <p:extLst>
      <p:ext uri="{BB962C8B-B14F-4D97-AF65-F5344CB8AC3E}">
        <p14:creationId xmlns:p14="http://schemas.microsoft.com/office/powerpoint/2010/main" val="38858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725E5DC-E17E-4A5F-B963-3B1CF4D5400C}"/>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53D12E7A-2EA0-42F5-A238-AA3E8E1A3AE1}"/>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8E411A4A-67F3-474C-B9BD-A3956DB2DADF}"/>
              </a:ext>
            </a:extLst>
          </p:cNvPr>
          <p:cNvSpPr>
            <a:spLocks noGrp="1"/>
          </p:cNvSpPr>
          <p:nvPr>
            <p:ph type="sldNum" sz="quarter" idx="12"/>
          </p:nvPr>
        </p:nvSpPr>
        <p:spPr/>
        <p:txBody>
          <a:bodyPr/>
          <a:lstStyle/>
          <a:p>
            <a:fld id="{437794D7-DC86-9A4E-9C9F-0B324FE8876A}" type="slidenum">
              <a:rPr lang="en-US" smtClean="0"/>
              <a:pPr/>
              <a:t>11</a:t>
            </a:fld>
            <a:endParaRPr lang="en-US" dirty="0"/>
          </a:p>
        </p:txBody>
      </p:sp>
      <p:sp>
        <p:nvSpPr>
          <p:cNvPr id="6" name="Content Placeholder 2">
            <a:extLst>
              <a:ext uri="{FF2B5EF4-FFF2-40B4-BE49-F238E27FC236}">
                <a16:creationId xmlns:a16="http://schemas.microsoft.com/office/drawing/2014/main" id="{07426C7B-86DC-426B-B47D-8DECE04230D5}"/>
              </a:ext>
            </a:extLst>
          </p:cNvPr>
          <p:cNvSpPr txBox="1">
            <a:spLocks/>
          </p:cNvSpPr>
          <p:nvPr/>
        </p:nvSpPr>
        <p:spPr>
          <a:xfrm>
            <a:off x="110784" y="934108"/>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GOVERNMENTS TO STRENGTHEN THE TOURISM-SUPPLY CHAIN</a:t>
            </a:r>
            <a:r>
              <a:rPr lang="en-US" sz="2800" b="1" dirty="0"/>
              <a:t> </a:t>
            </a:r>
          </a:p>
          <a:p>
            <a:r>
              <a:rPr lang="en-US" sz="2800" b="1" dirty="0"/>
              <a:t>As so many things can go wrong in the (global) supply chain, the Government can help secure the entire tourism supply chain. That way delays can be avoided.</a:t>
            </a:r>
          </a:p>
        </p:txBody>
      </p:sp>
      <p:sp>
        <p:nvSpPr>
          <p:cNvPr id="7" name="Titel 1">
            <a:extLst>
              <a:ext uri="{FF2B5EF4-FFF2-40B4-BE49-F238E27FC236}">
                <a16:creationId xmlns:a16="http://schemas.microsoft.com/office/drawing/2014/main" id="{ECEE1002-B52B-4A9F-BAB9-3912FC8FAB96}"/>
              </a:ext>
            </a:extLst>
          </p:cNvPr>
          <p:cNvSpPr txBox="1">
            <a:spLocks/>
          </p:cNvSpPr>
          <p:nvPr/>
        </p:nvSpPr>
        <p:spPr>
          <a:xfrm>
            <a:off x="3047806" y="44909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8" name="Grafik 7">
            <a:extLst>
              <a:ext uri="{FF2B5EF4-FFF2-40B4-BE49-F238E27FC236}">
                <a16:creationId xmlns:a16="http://schemas.microsoft.com/office/drawing/2014/main" id="{907F488E-65D5-4187-B43A-C395FD3109E9}"/>
              </a:ext>
            </a:extLst>
          </p:cNvPr>
          <p:cNvPicPr>
            <a:picLocks noChangeAspect="1"/>
          </p:cNvPicPr>
          <p:nvPr/>
        </p:nvPicPr>
        <p:blipFill>
          <a:blip r:embed="rId2"/>
          <a:stretch>
            <a:fillRect/>
          </a:stretch>
        </p:blipFill>
        <p:spPr>
          <a:xfrm>
            <a:off x="1198868" y="2886782"/>
            <a:ext cx="10220878" cy="3522127"/>
          </a:xfrm>
          <a:prstGeom prst="rect">
            <a:avLst/>
          </a:prstGeom>
        </p:spPr>
      </p:pic>
    </p:spTree>
    <p:extLst>
      <p:ext uri="{BB962C8B-B14F-4D97-AF65-F5344CB8AC3E}">
        <p14:creationId xmlns:p14="http://schemas.microsoft.com/office/powerpoint/2010/main" val="342914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73A6239-3F42-49BD-8650-2BF1F169DC2A}"/>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78000ABE-5B4A-46A6-B29F-BD7DE8C44247}"/>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B2B6FF5-101D-41B7-B471-D7540D48B951}"/>
              </a:ext>
            </a:extLst>
          </p:cNvPr>
          <p:cNvSpPr>
            <a:spLocks noGrp="1"/>
          </p:cNvSpPr>
          <p:nvPr>
            <p:ph type="sldNum" sz="quarter" idx="12"/>
          </p:nvPr>
        </p:nvSpPr>
        <p:spPr/>
        <p:txBody>
          <a:bodyPr/>
          <a:lstStyle/>
          <a:p>
            <a:fld id="{437794D7-DC86-9A4E-9C9F-0B324FE8876A}" type="slidenum">
              <a:rPr lang="en-US" smtClean="0"/>
              <a:pPr/>
              <a:t>12</a:t>
            </a:fld>
            <a:endParaRPr lang="en-US" dirty="0"/>
          </a:p>
        </p:txBody>
      </p:sp>
      <p:sp>
        <p:nvSpPr>
          <p:cNvPr id="6" name="Content Placeholder 2">
            <a:extLst>
              <a:ext uri="{FF2B5EF4-FFF2-40B4-BE49-F238E27FC236}">
                <a16:creationId xmlns:a16="http://schemas.microsoft.com/office/drawing/2014/main" id="{DC665FA4-51E3-46E6-97DD-901C1C7DB77F}"/>
              </a:ext>
            </a:extLst>
          </p:cNvPr>
          <p:cNvSpPr txBox="1">
            <a:spLocks/>
          </p:cNvSpPr>
          <p:nvPr/>
        </p:nvSpPr>
        <p:spPr>
          <a:xfrm>
            <a:off x="127322" y="906822"/>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MONETARY POLICY HELPING HOTELIERS TO KEEP THEIR HOTEL PROPERTIES</a:t>
            </a:r>
            <a:r>
              <a:rPr lang="en-US" sz="2800" b="1" dirty="0"/>
              <a:t> </a:t>
            </a:r>
          </a:p>
          <a:p>
            <a:pPr marL="0" indent="0">
              <a:buNone/>
            </a:pPr>
            <a:endParaRPr lang="en-US" sz="2800" b="1" dirty="0"/>
          </a:p>
        </p:txBody>
      </p:sp>
      <p:sp>
        <p:nvSpPr>
          <p:cNvPr id="7" name="Rechteck 6">
            <a:extLst>
              <a:ext uri="{FF2B5EF4-FFF2-40B4-BE49-F238E27FC236}">
                <a16:creationId xmlns:a16="http://schemas.microsoft.com/office/drawing/2014/main" id="{ED715973-7DA3-4D7D-B81C-7B330695C3D3}"/>
              </a:ext>
            </a:extLst>
          </p:cNvPr>
          <p:cNvSpPr/>
          <p:nvPr/>
        </p:nvSpPr>
        <p:spPr>
          <a:xfrm>
            <a:off x="485181" y="2847547"/>
            <a:ext cx="2024270" cy="17095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Gleichschenkliges Dreieck 7">
            <a:extLst>
              <a:ext uri="{FF2B5EF4-FFF2-40B4-BE49-F238E27FC236}">
                <a16:creationId xmlns:a16="http://schemas.microsoft.com/office/drawing/2014/main" id="{6F4CA99E-85FD-40C5-B51C-9BEB07CE4E3C}"/>
              </a:ext>
            </a:extLst>
          </p:cNvPr>
          <p:cNvSpPr/>
          <p:nvPr/>
        </p:nvSpPr>
        <p:spPr>
          <a:xfrm>
            <a:off x="446284" y="2091366"/>
            <a:ext cx="2102063" cy="756181"/>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 name="Gerader Verbinder 8">
            <a:extLst>
              <a:ext uri="{FF2B5EF4-FFF2-40B4-BE49-F238E27FC236}">
                <a16:creationId xmlns:a16="http://schemas.microsoft.com/office/drawing/2014/main" id="{8E7338A0-DEA2-40F9-AC18-8F97E6CAB187}"/>
              </a:ext>
            </a:extLst>
          </p:cNvPr>
          <p:cNvCxnSpPr/>
          <p:nvPr/>
        </p:nvCxnSpPr>
        <p:spPr>
          <a:xfrm>
            <a:off x="485181" y="3975534"/>
            <a:ext cx="202427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68DD58CD-2F67-4D43-A094-F32259819559}"/>
              </a:ext>
            </a:extLst>
          </p:cNvPr>
          <p:cNvSpPr txBox="1"/>
          <p:nvPr/>
        </p:nvSpPr>
        <p:spPr>
          <a:xfrm>
            <a:off x="1111728" y="4104332"/>
            <a:ext cx="771173" cy="369332"/>
          </a:xfrm>
          <a:prstGeom prst="rect">
            <a:avLst/>
          </a:prstGeom>
          <a:noFill/>
        </p:spPr>
        <p:txBody>
          <a:bodyPr wrap="none" rtlCol="0">
            <a:spAutoFit/>
          </a:bodyPr>
          <a:lstStyle/>
          <a:p>
            <a:r>
              <a:rPr lang="de-CH" dirty="0"/>
              <a:t>Equity</a:t>
            </a:r>
          </a:p>
        </p:txBody>
      </p:sp>
      <p:sp>
        <p:nvSpPr>
          <p:cNvPr id="11" name="Textfeld 10">
            <a:extLst>
              <a:ext uri="{FF2B5EF4-FFF2-40B4-BE49-F238E27FC236}">
                <a16:creationId xmlns:a16="http://schemas.microsoft.com/office/drawing/2014/main" id="{36364707-A94F-4465-B677-8EA817ED269A}"/>
              </a:ext>
            </a:extLst>
          </p:cNvPr>
          <p:cNvSpPr txBox="1"/>
          <p:nvPr/>
        </p:nvSpPr>
        <p:spPr>
          <a:xfrm>
            <a:off x="1001173" y="2980961"/>
            <a:ext cx="1018484" cy="646331"/>
          </a:xfrm>
          <a:prstGeom prst="rect">
            <a:avLst/>
          </a:prstGeom>
          <a:noFill/>
        </p:spPr>
        <p:txBody>
          <a:bodyPr wrap="none" rtlCol="0">
            <a:spAutoFit/>
          </a:bodyPr>
          <a:lstStyle/>
          <a:p>
            <a:pPr algn="ctr"/>
            <a:r>
              <a:rPr lang="de-CH" dirty="0" err="1"/>
              <a:t>Morgage</a:t>
            </a:r>
            <a:endParaRPr lang="de-CH" dirty="0"/>
          </a:p>
          <a:p>
            <a:pPr algn="ctr"/>
            <a:r>
              <a:rPr lang="de-CH" dirty="0" err="1"/>
              <a:t>Debt</a:t>
            </a:r>
            <a:endParaRPr lang="de-CH" dirty="0"/>
          </a:p>
        </p:txBody>
      </p:sp>
      <p:sp>
        <p:nvSpPr>
          <p:cNvPr id="12" name="Geschweifte Klammer rechts 11">
            <a:extLst>
              <a:ext uri="{FF2B5EF4-FFF2-40B4-BE49-F238E27FC236}">
                <a16:creationId xmlns:a16="http://schemas.microsoft.com/office/drawing/2014/main" id="{311958FB-1014-4F6D-AD11-007864F742BF}"/>
              </a:ext>
            </a:extLst>
          </p:cNvPr>
          <p:cNvSpPr/>
          <p:nvPr/>
        </p:nvSpPr>
        <p:spPr>
          <a:xfrm>
            <a:off x="2548347" y="2091366"/>
            <a:ext cx="477096" cy="18841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3" name="Textfeld 12">
            <a:extLst>
              <a:ext uri="{FF2B5EF4-FFF2-40B4-BE49-F238E27FC236}">
                <a16:creationId xmlns:a16="http://schemas.microsoft.com/office/drawing/2014/main" id="{8F202D3A-40B2-43CB-948B-F97C564E5EFF}"/>
              </a:ext>
            </a:extLst>
          </p:cNvPr>
          <p:cNvSpPr txBox="1"/>
          <p:nvPr/>
        </p:nvSpPr>
        <p:spPr>
          <a:xfrm>
            <a:off x="3082686" y="2710283"/>
            <a:ext cx="1689886" cy="646331"/>
          </a:xfrm>
          <a:prstGeom prst="rect">
            <a:avLst/>
          </a:prstGeom>
          <a:noFill/>
        </p:spPr>
        <p:txBody>
          <a:bodyPr wrap="none" rtlCol="0">
            <a:spAutoFit/>
          </a:bodyPr>
          <a:lstStyle/>
          <a:p>
            <a:pPr algn="ctr"/>
            <a:r>
              <a:rPr lang="de-CH" dirty="0"/>
              <a:t>Dominant</a:t>
            </a:r>
          </a:p>
          <a:p>
            <a:pPr algn="ctr"/>
            <a:r>
              <a:rPr lang="de-CH" dirty="0"/>
              <a:t>Source </a:t>
            </a:r>
            <a:r>
              <a:rPr lang="de-CH" dirty="0" err="1"/>
              <a:t>of</a:t>
            </a:r>
            <a:r>
              <a:rPr lang="de-CH" dirty="0"/>
              <a:t> </a:t>
            </a:r>
            <a:r>
              <a:rPr lang="de-CH" dirty="0" err="1"/>
              <a:t>Credit</a:t>
            </a:r>
            <a:endParaRPr lang="de-CH" dirty="0"/>
          </a:p>
        </p:txBody>
      </p:sp>
      <p:sp>
        <p:nvSpPr>
          <p:cNvPr id="14" name="Geschweifte Klammer rechts 13">
            <a:extLst>
              <a:ext uri="{FF2B5EF4-FFF2-40B4-BE49-F238E27FC236}">
                <a16:creationId xmlns:a16="http://schemas.microsoft.com/office/drawing/2014/main" id="{2918FE33-433C-458A-80C7-98506D95A098}"/>
              </a:ext>
            </a:extLst>
          </p:cNvPr>
          <p:cNvSpPr/>
          <p:nvPr/>
        </p:nvSpPr>
        <p:spPr>
          <a:xfrm>
            <a:off x="2584178" y="4005970"/>
            <a:ext cx="477096" cy="5511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5" name="Textfeld 14">
            <a:extLst>
              <a:ext uri="{FF2B5EF4-FFF2-40B4-BE49-F238E27FC236}">
                <a16:creationId xmlns:a16="http://schemas.microsoft.com/office/drawing/2014/main" id="{C4E32AB8-2927-475C-9115-1C2873706FEF}"/>
              </a:ext>
            </a:extLst>
          </p:cNvPr>
          <p:cNvSpPr txBox="1"/>
          <p:nvPr/>
        </p:nvSpPr>
        <p:spPr>
          <a:xfrm>
            <a:off x="3049584" y="4016528"/>
            <a:ext cx="1796646" cy="646331"/>
          </a:xfrm>
          <a:prstGeom prst="rect">
            <a:avLst/>
          </a:prstGeom>
          <a:noFill/>
        </p:spPr>
        <p:txBody>
          <a:bodyPr wrap="none" rtlCol="0">
            <a:spAutoFit/>
          </a:bodyPr>
          <a:lstStyle/>
          <a:p>
            <a:pPr algn="ctr"/>
            <a:r>
              <a:rPr lang="de-CH" dirty="0"/>
              <a:t>Dominant</a:t>
            </a:r>
          </a:p>
          <a:p>
            <a:pPr algn="ctr"/>
            <a:r>
              <a:rPr lang="de-CH" dirty="0"/>
              <a:t>Source </a:t>
            </a:r>
            <a:r>
              <a:rPr lang="de-CH" dirty="0" err="1"/>
              <a:t>of</a:t>
            </a:r>
            <a:r>
              <a:rPr lang="de-CH" dirty="0"/>
              <a:t> Wealth</a:t>
            </a:r>
          </a:p>
        </p:txBody>
      </p:sp>
      <p:cxnSp>
        <p:nvCxnSpPr>
          <p:cNvPr id="16" name="Gerade Verbindung mit Pfeil 15">
            <a:extLst>
              <a:ext uri="{FF2B5EF4-FFF2-40B4-BE49-F238E27FC236}">
                <a16:creationId xmlns:a16="http://schemas.microsoft.com/office/drawing/2014/main" id="{E65E2003-D9B4-45F4-8AEC-E4220C1E8B8C}"/>
              </a:ext>
            </a:extLst>
          </p:cNvPr>
          <p:cNvCxnSpPr/>
          <p:nvPr/>
        </p:nvCxnSpPr>
        <p:spPr>
          <a:xfrm>
            <a:off x="4942845" y="2980961"/>
            <a:ext cx="10900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47EF1158-40C7-4642-BEED-1998EDE0C91F}"/>
              </a:ext>
            </a:extLst>
          </p:cNvPr>
          <p:cNvSpPr txBox="1"/>
          <p:nvPr/>
        </p:nvSpPr>
        <p:spPr>
          <a:xfrm>
            <a:off x="6280505" y="2165353"/>
            <a:ext cx="5991141" cy="2246769"/>
          </a:xfrm>
          <a:prstGeom prst="rect">
            <a:avLst/>
          </a:prstGeom>
          <a:noFill/>
        </p:spPr>
        <p:txBody>
          <a:bodyPr wrap="square" rtlCol="0">
            <a:spAutoFit/>
          </a:bodyPr>
          <a:lstStyle/>
          <a:p>
            <a:r>
              <a:rPr lang="de-CH" sz="2000" b="1" dirty="0" err="1"/>
              <a:t>Credit</a:t>
            </a:r>
            <a:r>
              <a:rPr lang="de-CH" sz="2000" b="1" dirty="0"/>
              <a:t> (</a:t>
            </a:r>
            <a:r>
              <a:rPr lang="de-CH" sz="2000" b="1" dirty="0" err="1"/>
              <a:t>Mortgage</a:t>
            </a:r>
            <a:r>
              <a:rPr lang="de-CH" sz="2000" b="1" dirty="0"/>
              <a:t> </a:t>
            </a:r>
            <a:r>
              <a:rPr lang="de-CH" sz="2000" b="1" dirty="0" err="1"/>
              <a:t>Debt</a:t>
            </a:r>
            <a:r>
              <a:rPr lang="de-CH" sz="2000" b="1" dirty="0"/>
              <a:t>) </a:t>
            </a:r>
            <a:r>
              <a:rPr lang="de-CH" sz="2000" b="1" dirty="0" err="1"/>
              <a:t>remains</a:t>
            </a:r>
            <a:r>
              <a:rPr lang="de-CH" sz="2000" b="1" dirty="0"/>
              <a:t> </a:t>
            </a:r>
            <a:r>
              <a:rPr lang="de-CH" sz="2000" b="1" dirty="0" err="1"/>
              <a:t>cheap</a:t>
            </a:r>
            <a:r>
              <a:rPr lang="de-CH" sz="2000" b="1" dirty="0"/>
              <a:t> </a:t>
            </a:r>
          </a:p>
          <a:p>
            <a:r>
              <a:rPr lang="de-CH" sz="2000" b="1" dirty="0" err="1"/>
              <a:t>thanks</a:t>
            </a:r>
            <a:r>
              <a:rPr lang="de-CH" sz="2000" b="1" dirty="0"/>
              <a:t> </a:t>
            </a:r>
            <a:r>
              <a:rPr lang="de-CH" sz="2000" b="1" dirty="0" err="1"/>
              <a:t>to</a:t>
            </a:r>
            <a:r>
              <a:rPr lang="de-CH" sz="2000" b="1" dirty="0"/>
              <a:t> </a:t>
            </a:r>
            <a:r>
              <a:rPr lang="de-CH" sz="2000" b="1" dirty="0" err="1"/>
              <a:t>the</a:t>
            </a:r>
            <a:r>
              <a:rPr lang="de-CH" sz="2000" b="1" dirty="0"/>
              <a:t> </a:t>
            </a:r>
            <a:r>
              <a:rPr lang="de-CH" sz="2000" b="1" dirty="0" err="1"/>
              <a:t>central</a:t>
            </a:r>
            <a:r>
              <a:rPr lang="de-CH" sz="2000" b="1" dirty="0"/>
              <a:t> </a:t>
            </a:r>
            <a:r>
              <a:rPr lang="de-CH" sz="2000" b="1" dirty="0" err="1"/>
              <a:t>bank</a:t>
            </a:r>
            <a:r>
              <a:rPr lang="de-CH" sz="2000" b="1" dirty="0"/>
              <a:t> </a:t>
            </a:r>
            <a:r>
              <a:rPr lang="de-CH" sz="2000" b="1" dirty="0" err="1"/>
              <a:t>policy</a:t>
            </a:r>
            <a:r>
              <a:rPr lang="de-CH" sz="2000" b="1" dirty="0"/>
              <a:t>. The </a:t>
            </a:r>
            <a:r>
              <a:rPr lang="de-CH" sz="2000" b="1" dirty="0" err="1"/>
              <a:t>borrower</a:t>
            </a:r>
            <a:r>
              <a:rPr lang="de-CH" sz="2000" b="1" dirty="0"/>
              <a:t> </a:t>
            </a:r>
            <a:r>
              <a:rPr lang="de-CH" sz="2000" b="1" dirty="0" err="1"/>
              <a:t>can</a:t>
            </a:r>
            <a:r>
              <a:rPr lang="de-CH" sz="2000" b="1" dirty="0"/>
              <a:t> </a:t>
            </a:r>
            <a:r>
              <a:rPr lang="de-CH" sz="2000" b="1" dirty="0" err="1"/>
              <a:t>keep</a:t>
            </a:r>
            <a:r>
              <a:rPr lang="de-CH" sz="2000" b="1" dirty="0"/>
              <a:t> </a:t>
            </a:r>
            <a:r>
              <a:rPr lang="de-CH" sz="2000" b="1" dirty="0" err="1"/>
              <a:t>the</a:t>
            </a:r>
            <a:r>
              <a:rPr lang="de-CH" sz="2000" b="1" dirty="0"/>
              <a:t> </a:t>
            </a:r>
            <a:r>
              <a:rPr lang="de-CH" sz="2000" b="1" dirty="0" err="1"/>
              <a:t>land</a:t>
            </a:r>
            <a:r>
              <a:rPr lang="de-CH" sz="2000" b="1" dirty="0"/>
              <a:t> and </a:t>
            </a:r>
            <a:r>
              <a:rPr lang="de-CH" sz="2000" b="1" dirty="0" err="1"/>
              <a:t>the</a:t>
            </a:r>
            <a:r>
              <a:rPr lang="de-CH" sz="2000" b="1" dirty="0"/>
              <a:t> </a:t>
            </a:r>
            <a:r>
              <a:rPr lang="de-CH" sz="2000" b="1" dirty="0" err="1"/>
              <a:t>building</a:t>
            </a:r>
            <a:r>
              <a:rPr lang="de-CH" sz="2000" b="1" dirty="0"/>
              <a:t>.</a:t>
            </a:r>
          </a:p>
          <a:p>
            <a:r>
              <a:rPr lang="de-CH" sz="2000" b="1" dirty="0" err="1"/>
              <a:t>Until</a:t>
            </a:r>
            <a:r>
              <a:rPr lang="de-CH" sz="2000" b="1" dirty="0"/>
              <a:t> a </a:t>
            </a:r>
            <a:r>
              <a:rPr lang="de-CH" sz="2000" b="1" dirty="0" err="1"/>
              <a:t>judge</a:t>
            </a:r>
            <a:r>
              <a:rPr lang="de-CH" sz="2000" b="1" dirty="0"/>
              <a:t> </a:t>
            </a:r>
            <a:r>
              <a:rPr lang="de-CH" sz="2000" b="1" dirty="0" err="1"/>
              <a:t>or</a:t>
            </a:r>
            <a:r>
              <a:rPr lang="de-CH" sz="2000" b="1" dirty="0"/>
              <a:t> </a:t>
            </a:r>
            <a:r>
              <a:rPr lang="de-CH" sz="2000" b="1" dirty="0" err="1"/>
              <a:t>the</a:t>
            </a:r>
            <a:r>
              <a:rPr lang="de-CH" sz="2000" b="1" dirty="0"/>
              <a:t> </a:t>
            </a:r>
            <a:r>
              <a:rPr lang="de-CH" sz="2000" b="1" dirty="0" err="1"/>
              <a:t>court</a:t>
            </a:r>
            <a:r>
              <a:rPr lang="de-CH" sz="2000" b="1" dirty="0"/>
              <a:t> </a:t>
            </a:r>
            <a:r>
              <a:rPr lang="de-CH" sz="2000" b="1" dirty="0" err="1"/>
              <a:t>allows</a:t>
            </a:r>
            <a:r>
              <a:rPr lang="de-CH" sz="2000" b="1" dirty="0"/>
              <a:t> </a:t>
            </a:r>
            <a:r>
              <a:rPr lang="de-CH" sz="2000" b="1" dirty="0" err="1"/>
              <a:t>the</a:t>
            </a:r>
            <a:r>
              <a:rPr lang="de-CH" sz="2000" b="1" dirty="0"/>
              <a:t> </a:t>
            </a:r>
            <a:r>
              <a:rPr lang="de-CH" sz="2000" b="1" dirty="0" err="1"/>
              <a:t>lender</a:t>
            </a:r>
            <a:r>
              <a:rPr lang="de-CH" sz="2000" b="1" dirty="0"/>
              <a:t> </a:t>
            </a:r>
            <a:r>
              <a:rPr lang="de-CH" sz="2000" b="1" dirty="0" err="1"/>
              <a:t>to</a:t>
            </a:r>
            <a:r>
              <a:rPr lang="de-CH" sz="2000" b="1" dirty="0"/>
              <a:t> </a:t>
            </a:r>
            <a:r>
              <a:rPr lang="de-CH" sz="2000" b="1" dirty="0" err="1"/>
              <a:t>execute</a:t>
            </a:r>
            <a:r>
              <a:rPr lang="de-CH" sz="2000" b="1" dirty="0"/>
              <a:t> </a:t>
            </a:r>
            <a:r>
              <a:rPr lang="de-CH" sz="2000" b="1" dirty="0" err="1"/>
              <a:t>his</a:t>
            </a:r>
            <a:r>
              <a:rPr lang="de-CH" sz="2000" b="1" dirty="0"/>
              <a:t> </a:t>
            </a:r>
            <a:r>
              <a:rPr lang="de-CH" sz="2000" b="1" dirty="0" err="1"/>
              <a:t>outstanding</a:t>
            </a:r>
            <a:r>
              <a:rPr lang="de-CH" sz="2000" b="1" dirty="0"/>
              <a:t> </a:t>
            </a:r>
            <a:r>
              <a:rPr lang="de-CH" sz="2000" b="1" dirty="0" err="1"/>
              <a:t>claim</a:t>
            </a:r>
            <a:r>
              <a:rPr lang="de-CH" sz="2000" b="1" dirty="0"/>
              <a:t> </a:t>
            </a:r>
            <a:r>
              <a:rPr lang="de-CH" sz="2000" b="1" dirty="0" err="1"/>
              <a:t>by</a:t>
            </a:r>
            <a:r>
              <a:rPr lang="de-CH" sz="2000" b="1" dirty="0"/>
              <a:t> </a:t>
            </a:r>
            <a:r>
              <a:rPr lang="de-CH" sz="2000" b="1" dirty="0" err="1"/>
              <a:t>seizing</a:t>
            </a:r>
            <a:r>
              <a:rPr lang="de-CH" sz="2000" b="1" dirty="0"/>
              <a:t>/</a:t>
            </a:r>
            <a:r>
              <a:rPr lang="de-CH" sz="2000" b="1" dirty="0" err="1"/>
              <a:t>expropriating</a:t>
            </a:r>
            <a:r>
              <a:rPr lang="de-CH" sz="2000" b="1" dirty="0"/>
              <a:t> </a:t>
            </a:r>
            <a:r>
              <a:rPr lang="de-CH" sz="2000" b="1" dirty="0" err="1"/>
              <a:t>the</a:t>
            </a:r>
            <a:r>
              <a:rPr lang="de-CH" sz="2000" b="1" dirty="0"/>
              <a:t> </a:t>
            </a:r>
            <a:r>
              <a:rPr lang="de-CH" sz="2000" b="1" dirty="0" err="1"/>
              <a:t>collateral</a:t>
            </a:r>
            <a:r>
              <a:rPr lang="de-CH" sz="2000" b="1" dirty="0"/>
              <a:t>, </a:t>
            </a:r>
            <a:r>
              <a:rPr lang="de-CH" sz="2000" b="1" dirty="0" err="1"/>
              <a:t>the</a:t>
            </a:r>
            <a:r>
              <a:rPr lang="de-CH" sz="2000" b="1" dirty="0"/>
              <a:t> </a:t>
            </a:r>
            <a:r>
              <a:rPr lang="de-CH" sz="2000" b="1" dirty="0" err="1"/>
              <a:t>borrower</a:t>
            </a:r>
            <a:r>
              <a:rPr lang="de-CH" sz="2000" b="1" dirty="0"/>
              <a:t> </a:t>
            </a:r>
            <a:r>
              <a:rPr lang="de-CH" sz="2000" b="1" dirty="0" err="1"/>
              <a:t>retains</a:t>
            </a:r>
            <a:r>
              <a:rPr lang="de-CH" sz="2000" b="1" dirty="0"/>
              <a:t> </a:t>
            </a:r>
            <a:r>
              <a:rPr lang="de-CH" sz="2000" b="1" dirty="0" err="1"/>
              <a:t>both</a:t>
            </a:r>
            <a:r>
              <a:rPr lang="de-CH" sz="2000" b="1" dirty="0"/>
              <a:t> </a:t>
            </a:r>
            <a:r>
              <a:rPr lang="de-CH" sz="2000" b="1" dirty="0" err="1"/>
              <a:t>possession</a:t>
            </a:r>
            <a:r>
              <a:rPr lang="de-CH" sz="2000" b="1" dirty="0"/>
              <a:t> and </a:t>
            </a:r>
            <a:r>
              <a:rPr lang="de-CH" sz="2000" b="1" dirty="0" err="1"/>
              <a:t>ownership</a:t>
            </a:r>
            <a:r>
              <a:rPr lang="de-CH" sz="2000" b="1" dirty="0"/>
              <a:t>.</a:t>
            </a:r>
          </a:p>
        </p:txBody>
      </p:sp>
      <p:sp>
        <p:nvSpPr>
          <p:cNvPr id="18" name="Titel 1">
            <a:extLst>
              <a:ext uri="{FF2B5EF4-FFF2-40B4-BE49-F238E27FC236}">
                <a16:creationId xmlns:a16="http://schemas.microsoft.com/office/drawing/2014/main" id="{1A21892F-CBBF-460B-B076-BEBF3020C115}"/>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412486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545BDC-36CF-4B91-A660-2264C343977E}"/>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84D9D051-502B-4BCB-B76A-0CC6BF44AFD7}"/>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E7157C0-7A04-4026-9CF8-1B448E1AB09B}"/>
              </a:ext>
            </a:extLst>
          </p:cNvPr>
          <p:cNvSpPr>
            <a:spLocks noGrp="1"/>
          </p:cNvSpPr>
          <p:nvPr>
            <p:ph type="sldNum" sz="quarter" idx="12"/>
          </p:nvPr>
        </p:nvSpPr>
        <p:spPr/>
        <p:txBody>
          <a:bodyPr/>
          <a:lstStyle/>
          <a:p>
            <a:fld id="{437794D7-DC86-9A4E-9C9F-0B324FE8876A}" type="slidenum">
              <a:rPr lang="en-US" smtClean="0"/>
              <a:pPr/>
              <a:t>13</a:t>
            </a:fld>
            <a:endParaRPr lang="en-US" dirty="0"/>
          </a:p>
        </p:txBody>
      </p:sp>
      <p:sp>
        <p:nvSpPr>
          <p:cNvPr id="6" name="Titel 1">
            <a:extLst>
              <a:ext uri="{FF2B5EF4-FFF2-40B4-BE49-F238E27FC236}">
                <a16:creationId xmlns:a16="http://schemas.microsoft.com/office/drawing/2014/main" id="{5543389F-B5E6-4D8D-97D2-AA5654302C25}"/>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7" name="Content Placeholder 2">
            <a:extLst>
              <a:ext uri="{FF2B5EF4-FFF2-40B4-BE49-F238E27FC236}">
                <a16:creationId xmlns:a16="http://schemas.microsoft.com/office/drawing/2014/main" id="{F01071B7-6FC2-49A9-BE3B-ED0F925BB28D}"/>
              </a:ext>
            </a:extLst>
          </p:cNvPr>
          <p:cNvSpPr txBox="1">
            <a:spLocks/>
          </p:cNvSpPr>
          <p:nvPr/>
        </p:nvSpPr>
        <p:spPr>
          <a:xfrm>
            <a:off x="190430" y="1077741"/>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KEEP ENERGY COSTS OF (HOTEL) BUILDINGS LOW</a:t>
            </a:r>
          </a:p>
          <a:p>
            <a:r>
              <a:rPr lang="en-US" sz="2800" b="1" dirty="0"/>
              <a:t>To transform the energy sources away from coal and oil, (liquefied) gas and methane prices have gone up too much. </a:t>
            </a:r>
          </a:p>
          <a:p>
            <a:r>
              <a:rPr lang="en-US" sz="2800" b="1" dirty="0"/>
              <a:t>It is critical to have more available alternative sources of energy to keep energy costs low, especially for hotel property managers. </a:t>
            </a:r>
          </a:p>
          <a:p>
            <a:pPr marL="0" indent="0">
              <a:buNone/>
            </a:pPr>
            <a:endParaRPr lang="en-US" sz="2800" b="1" dirty="0"/>
          </a:p>
        </p:txBody>
      </p:sp>
    </p:spTree>
    <p:extLst>
      <p:ext uri="{BB962C8B-B14F-4D97-AF65-F5344CB8AC3E}">
        <p14:creationId xmlns:p14="http://schemas.microsoft.com/office/powerpoint/2010/main" val="251124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376D5E-FE57-4B9B-9539-924BE50A32EA}"/>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FF4797FF-C16D-4F64-9179-5384C5D61B36}"/>
              </a:ext>
            </a:extLst>
          </p:cNvPr>
          <p:cNvSpPr>
            <a:spLocks noGrp="1"/>
          </p:cNvSpPr>
          <p:nvPr>
            <p:ph type="ftr" sz="quarter" idx="11"/>
          </p:nvPr>
        </p:nvSpPr>
        <p:spPr/>
        <p:txBody>
          <a:bodyPr/>
          <a:lstStyle/>
          <a:p>
            <a:r>
              <a:rPr lang="en-US" dirty="0"/>
              <a:t>Gianpiero DI </a:t>
            </a:r>
            <a:r>
              <a:rPr lang="en-US" dirty="0" err="1"/>
              <a:t>Batttista</a:t>
            </a:r>
            <a:endParaRPr lang="en-US" dirty="0"/>
          </a:p>
        </p:txBody>
      </p:sp>
      <p:sp>
        <p:nvSpPr>
          <p:cNvPr id="5" name="Slide Number Placeholder 4">
            <a:extLst>
              <a:ext uri="{FF2B5EF4-FFF2-40B4-BE49-F238E27FC236}">
                <a16:creationId xmlns:a16="http://schemas.microsoft.com/office/drawing/2014/main" id="{352CFC2E-D8EC-47E6-B02A-AEFDC1138194}"/>
              </a:ext>
            </a:extLst>
          </p:cNvPr>
          <p:cNvSpPr>
            <a:spLocks noGrp="1"/>
          </p:cNvSpPr>
          <p:nvPr>
            <p:ph type="sldNum" sz="quarter" idx="12"/>
          </p:nvPr>
        </p:nvSpPr>
        <p:spPr/>
        <p:txBody>
          <a:bodyPr/>
          <a:lstStyle/>
          <a:p>
            <a:fld id="{437794D7-DC86-9A4E-9C9F-0B324FE8876A}" type="slidenum">
              <a:rPr lang="en-US" smtClean="0"/>
              <a:pPr/>
              <a:t>14</a:t>
            </a:fld>
            <a:endParaRPr lang="en-US" dirty="0"/>
          </a:p>
        </p:txBody>
      </p:sp>
      <p:sp>
        <p:nvSpPr>
          <p:cNvPr id="6" name="Titel 1">
            <a:extLst>
              <a:ext uri="{FF2B5EF4-FFF2-40B4-BE49-F238E27FC236}">
                <a16:creationId xmlns:a16="http://schemas.microsoft.com/office/drawing/2014/main" id="{320C9C5E-B61B-431C-B21D-18ACCEAA8D3D}"/>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7" name="Content Placeholder 2">
            <a:extLst>
              <a:ext uri="{FF2B5EF4-FFF2-40B4-BE49-F238E27FC236}">
                <a16:creationId xmlns:a16="http://schemas.microsoft.com/office/drawing/2014/main" id="{1C84EC9F-DA29-42FC-B0DF-403940608DA2}"/>
              </a:ext>
            </a:extLst>
          </p:cNvPr>
          <p:cNvSpPr txBox="1">
            <a:spLocks/>
          </p:cNvSpPr>
          <p:nvPr/>
        </p:nvSpPr>
        <p:spPr>
          <a:xfrm>
            <a:off x="190430" y="971724"/>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MULTIPLE GENERATIONS INVOLVED</a:t>
            </a:r>
          </a:p>
          <a:p>
            <a:r>
              <a:rPr lang="en-US" sz="2800" b="1" dirty="0"/>
              <a:t>In the provision of the hospitality services up to 4 generations are involved.</a:t>
            </a:r>
          </a:p>
          <a:p>
            <a:r>
              <a:rPr lang="en-US" sz="2800" b="1" dirty="0"/>
              <a:t>Young interns (20+)</a:t>
            </a:r>
          </a:p>
          <a:p>
            <a:r>
              <a:rPr lang="en-US" sz="2800" b="1" dirty="0"/>
              <a:t>First phase of permanent employment (30+)</a:t>
            </a:r>
          </a:p>
          <a:p>
            <a:r>
              <a:rPr lang="en-US" sz="2800" b="1" dirty="0"/>
              <a:t>Career at mid-station (40+)</a:t>
            </a:r>
          </a:p>
          <a:p>
            <a:r>
              <a:rPr lang="en-US" sz="2800" b="1" dirty="0"/>
              <a:t>Third phase of career (50+)</a:t>
            </a:r>
          </a:p>
          <a:p>
            <a:r>
              <a:rPr lang="en-US" sz="2800" b="1"/>
              <a:t>Retirement (65+)</a:t>
            </a:r>
            <a:endParaRPr lang="en-US" sz="2800" b="1" dirty="0"/>
          </a:p>
        </p:txBody>
      </p:sp>
    </p:spTree>
    <p:extLst>
      <p:ext uri="{BB962C8B-B14F-4D97-AF65-F5344CB8AC3E}">
        <p14:creationId xmlns:p14="http://schemas.microsoft.com/office/powerpoint/2010/main" val="119366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18007E7-7513-4F92-B07C-127EFBACC2CB}"/>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31DFBAFC-5296-44D6-8FEC-3B37C5192777}"/>
              </a:ext>
            </a:extLst>
          </p:cNvPr>
          <p:cNvSpPr>
            <a:spLocks noGrp="1"/>
          </p:cNvSpPr>
          <p:nvPr>
            <p:ph type="ftr" sz="quarter" idx="11"/>
          </p:nvPr>
        </p:nvSpPr>
        <p:spPr/>
        <p:txBody>
          <a:bodyPr/>
          <a:lstStyle/>
          <a:p>
            <a:r>
              <a:rPr lang="en-US" dirty="0"/>
              <a:t>Gianpiero Di Batista</a:t>
            </a:r>
          </a:p>
        </p:txBody>
      </p:sp>
      <p:sp>
        <p:nvSpPr>
          <p:cNvPr id="5" name="Foliennummernplatzhalter 4">
            <a:extLst>
              <a:ext uri="{FF2B5EF4-FFF2-40B4-BE49-F238E27FC236}">
                <a16:creationId xmlns:a16="http://schemas.microsoft.com/office/drawing/2014/main" id="{54210595-22D7-4011-8232-BA1AFE5B5A10}"/>
              </a:ext>
            </a:extLst>
          </p:cNvPr>
          <p:cNvSpPr>
            <a:spLocks noGrp="1"/>
          </p:cNvSpPr>
          <p:nvPr>
            <p:ph type="sldNum" sz="quarter" idx="12"/>
          </p:nvPr>
        </p:nvSpPr>
        <p:spPr/>
        <p:txBody>
          <a:bodyPr/>
          <a:lstStyle/>
          <a:p>
            <a:fld id="{437794D7-DC86-9A4E-9C9F-0B324FE8876A}" type="slidenum">
              <a:rPr lang="en-US" smtClean="0"/>
              <a:pPr/>
              <a:t>15</a:t>
            </a:fld>
            <a:endParaRPr lang="en-US" dirty="0"/>
          </a:p>
        </p:txBody>
      </p:sp>
      <p:pic>
        <p:nvPicPr>
          <p:cNvPr id="6" name="Picture 2" descr="Image result for half a bridge">
            <a:extLst>
              <a:ext uri="{FF2B5EF4-FFF2-40B4-BE49-F238E27FC236}">
                <a16:creationId xmlns:a16="http://schemas.microsoft.com/office/drawing/2014/main" id="{B15BDF97-B6CB-481B-8F1C-3585D12504F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4750" r="14870"/>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7" name="Datumsplatzhalter 2">
            <a:extLst>
              <a:ext uri="{FF2B5EF4-FFF2-40B4-BE49-F238E27FC236}">
                <a16:creationId xmlns:a16="http://schemas.microsoft.com/office/drawing/2014/main" id="{17CCA3A0-0CFD-4EF7-9460-924A2298532F}"/>
              </a:ext>
            </a:extLst>
          </p:cNvPr>
          <p:cNvSpPr txBox="1">
            <a:spLocks/>
          </p:cNvSpPr>
          <p:nvPr/>
        </p:nvSpPr>
        <p:spPr>
          <a:xfrm>
            <a:off x="805659" y="6223702"/>
            <a:ext cx="3108065" cy="314067"/>
          </a:xfrm>
          <a:prstGeom prst="rect">
            <a:avLst/>
          </a:prstGeom>
        </p:spPr>
        <p:txBody>
          <a:bodyPr vert="horz" lIns="91440" tIns="45720" rIns="91440" bIns="45720" rtlCol="0" anchor="ctr" anchorCtr="0">
            <a:normAutofit/>
          </a:bodyP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CD071B8E-0DD7-5842-950E-3289D9FBABB1}" type="datetime4">
              <a:rPr lang="en-US" sz="1100" smtClean="0">
                <a:solidFill>
                  <a:srgbClr val="898989"/>
                </a:solidFill>
                <a:latin typeface="Calibri" panose="020F0502020204030204"/>
              </a:rPr>
              <a:pPr>
                <a:spcAft>
                  <a:spcPts val="600"/>
                </a:spcAft>
                <a:defRPr/>
              </a:pPr>
              <a:t>December 28, 2021</a:t>
            </a:fld>
            <a:endParaRPr lang="en-US" sz="1100">
              <a:solidFill>
                <a:srgbClr val="898989"/>
              </a:solidFill>
              <a:latin typeface="Calibri" panose="020F0502020204030204"/>
            </a:endParaRPr>
          </a:p>
        </p:txBody>
      </p:sp>
      <p:sp>
        <p:nvSpPr>
          <p:cNvPr id="9" name="Content Placeholder 2">
            <a:extLst>
              <a:ext uri="{FF2B5EF4-FFF2-40B4-BE49-F238E27FC236}">
                <a16:creationId xmlns:a16="http://schemas.microsoft.com/office/drawing/2014/main" id="{A2F0FC83-77D4-461E-9B64-549FC8A8E7D5}"/>
              </a:ext>
            </a:extLst>
          </p:cNvPr>
          <p:cNvSpPr txBox="1">
            <a:spLocks/>
          </p:cNvSpPr>
          <p:nvPr/>
        </p:nvSpPr>
        <p:spPr>
          <a:xfrm>
            <a:off x="4702836" y="191645"/>
            <a:ext cx="7648190" cy="5503477"/>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500" b="1" u="sng" dirty="0">
                <a:solidFill>
                  <a:srgbClr val="000000"/>
                </a:solidFill>
              </a:rPr>
              <a:t>PREPARE FOR RECOVERY: APPLY REVENUE MANAGEMENT CONCEPTS LIKE ON BLACK FRIDAY</a:t>
            </a:r>
          </a:p>
          <a:p>
            <a:pPr indent="-228600">
              <a:lnSpc>
                <a:spcPct val="90000"/>
              </a:lnSpc>
              <a:buFont typeface="Arial" panose="020B0604020202020204" pitchFamily="34" charset="0"/>
              <a:buChar char="•"/>
            </a:pPr>
            <a:r>
              <a:rPr lang="en-US" sz="2500" b="1" dirty="0">
                <a:solidFill>
                  <a:srgbClr val="000000"/>
                </a:solidFill>
              </a:rPr>
              <a:t>Give discounts of 20-30% for takeaway food, during the corona-lockdown. A jump-start is needed.</a:t>
            </a:r>
          </a:p>
          <a:p>
            <a:pPr indent="-228600">
              <a:lnSpc>
                <a:spcPct val="90000"/>
              </a:lnSpc>
              <a:buFont typeface="Arial" panose="020B0604020202020204" pitchFamily="34" charset="0"/>
              <a:buChar char="•"/>
            </a:pPr>
            <a:r>
              <a:rPr lang="en-US" sz="2500" b="1" dirty="0">
                <a:solidFill>
                  <a:srgbClr val="000000"/>
                </a:solidFill>
              </a:rPr>
              <a:t>Prepare the restart, mid-2</a:t>
            </a:r>
            <a:r>
              <a:rPr lang="en-US" sz="2500" b="1" baseline="30000" dirty="0">
                <a:solidFill>
                  <a:srgbClr val="000000"/>
                </a:solidFill>
              </a:rPr>
              <a:t>nd</a:t>
            </a:r>
            <a:r>
              <a:rPr lang="en-US" sz="2500" b="1" dirty="0">
                <a:solidFill>
                  <a:srgbClr val="000000"/>
                </a:solidFill>
              </a:rPr>
              <a:t>-quarter, after the first wave of successful vaccination, with similar Black-Friday-discounts to win the customers back. </a:t>
            </a:r>
          </a:p>
          <a:p>
            <a:pPr indent="-228600">
              <a:lnSpc>
                <a:spcPct val="90000"/>
              </a:lnSpc>
              <a:buFont typeface="Arial" panose="020B0604020202020204" pitchFamily="34" charset="0"/>
              <a:buChar char="•"/>
            </a:pPr>
            <a:r>
              <a:rPr lang="en-US" sz="2500" b="1" dirty="0">
                <a:solidFill>
                  <a:srgbClr val="000000"/>
                </a:solidFill>
              </a:rPr>
              <a:t>Think in multiple scenarios, as vaccination campaign might experience delays.</a:t>
            </a:r>
          </a:p>
          <a:p>
            <a:pPr indent="-228600">
              <a:lnSpc>
                <a:spcPct val="90000"/>
              </a:lnSpc>
              <a:buFont typeface="Arial" panose="020B0604020202020204" pitchFamily="34" charset="0"/>
              <a:buChar char="•"/>
            </a:pPr>
            <a:endParaRPr lang="en-US" sz="2000" b="1" dirty="0">
              <a:solidFill>
                <a:srgbClr val="000000"/>
              </a:solidFill>
            </a:endParaRPr>
          </a:p>
        </p:txBody>
      </p:sp>
      <p:sp>
        <p:nvSpPr>
          <p:cNvPr id="10" name="Titel 1">
            <a:extLst>
              <a:ext uri="{FF2B5EF4-FFF2-40B4-BE49-F238E27FC236}">
                <a16:creationId xmlns:a16="http://schemas.microsoft.com/office/drawing/2014/main" id="{69F6C6EB-3868-4C2B-BB21-FFAB07D265F7}"/>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3725712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981197F-3A44-4227-815B-B128410F886D}"/>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B1BADFE8-97D4-402F-A57E-F305DE6B5270}"/>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1D56F99B-2613-4CD5-824C-ED0A424048A6}"/>
              </a:ext>
            </a:extLst>
          </p:cNvPr>
          <p:cNvSpPr>
            <a:spLocks noGrp="1"/>
          </p:cNvSpPr>
          <p:nvPr>
            <p:ph type="sldNum" sz="quarter" idx="12"/>
          </p:nvPr>
        </p:nvSpPr>
        <p:spPr/>
        <p:txBody>
          <a:bodyPr/>
          <a:lstStyle/>
          <a:p>
            <a:fld id="{437794D7-DC86-9A4E-9C9F-0B324FE8876A}" type="slidenum">
              <a:rPr lang="en-US" smtClean="0"/>
              <a:pPr/>
              <a:t>16</a:t>
            </a:fld>
            <a:endParaRPr lang="en-US" dirty="0"/>
          </a:p>
        </p:txBody>
      </p:sp>
      <p:sp>
        <p:nvSpPr>
          <p:cNvPr id="6" name="Datumsplatzhalter 2">
            <a:extLst>
              <a:ext uri="{FF2B5EF4-FFF2-40B4-BE49-F238E27FC236}">
                <a16:creationId xmlns:a16="http://schemas.microsoft.com/office/drawing/2014/main" id="{AD8BAF53-24C7-47E8-A3C4-DAEC8ED6052C}"/>
              </a:ext>
            </a:extLst>
          </p:cNvPr>
          <p:cNvSpPr txBox="1">
            <a:spLocks/>
          </p:cNvSpPr>
          <p:nvPr/>
        </p:nvSpPr>
        <p:spPr>
          <a:xfrm>
            <a:off x="254644" y="6453450"/>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28 December 2021</a:t>
            </a:fld>
            <a:endParaRPr lang="en-US" dirty="0"/>
          </a:p>
        </p:txBody>
      </p:sp>
      <p:sp>
        <p:nvSpPr>
          <p:cNvPr id="7" name="Fußzeilenplatzhalter 3">
            <a:extLst>
              <a:ext uri="{FF2B5EF4-FFF2-40B4-BE49-F238E27FC236}">
                <a16:creationId xmlns:a16="http://schemas.microsoft.com/office/drawing/2014/main" id="{D80EE5B0-1AC0-464F-A714-F2543F046B8C}"/>
              </a:ext>
            </a:extLst>
          </p:cNvPr>
          <p:cNvSpPr txBox="1">
            <a:spLocks/>
          </p:cNvSpPr>
          <p:nvPr/>
        </p:nvSpPr>
        <p:spPr>
          <a:xfrm>
            <a:off x="1736202" y="6453450"/>
            <a:ext cx="6370899" cy="365125"/>
          </a:xfrm>
          <a:prstGeom prst="rect">
            <a:avLst/>
          </a:prstGeom>
        </p:spPr>
        <p:txBody>
          <a:bodyPr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Gianpiero Di Battista</a:t>
            </a:r>
            <a:endParaRPr lang="en-US" dirty="0"/>
          </a:p>
        </p:txBody>
      </p:sp>
      <p:sp>
        <p:nvSpPr>
          <p:cNvPr id="8" name="Foliennummernplatzhalter 4">
            <a:extLst>
              <a:ext uri="{FF2B5EF4-FFF2-40B4-BE49-F238E27FC236}">
                <a16:creationId xmlns:a16="http://schemas.microsoft.com/office/drawing/2014/main" id="{7CF80FBB-C5CC-448B-B8BC-94E77BC1611F}"/>
              </a:ext>
            </a:extLst>
          </p:cNvPr>
          <p:cNvSpPr txBox="1">
            <a:spLocks/>
          </p:cNvSpPr>
          <p:nvPr/>
        </p:nvSpPr>
        <p:spPr>
          <a:xfrm>
            <a:off x="8610600" y="6453449"/>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16</a:t>
            </a:fld>
            <a:endParaRPr lang="en-US" dirty="0"/>
          </a:p>
        </p:txBody>
      </p:sp>
      <p:pic>
        <p:nvPicPr>
          <p:cNvPr id="9" name="Grafik 8">
            <a:extLst>
              <a:ext uri="{FF2B5EF4-FFF2-40B4-BE49-F238E27FC236}">
                <a16:creationId xmlns:a16="http://schemas.microsoft.com/office/drawing/2014/main" id="{686CA807-CC18-4FE3-9BC2-B464A0B438D2}"/>
              </a:ext>
            </a:extLst>
          </p:cNvPr>
          <p:cNvPicPr>
            <a:picLocks noChangeAspect="1"/>
          </p:cNvPicPr>
          <p:nvPr/>
        </p:nvPicPr>
        <p:blipFill rotWithShape="1">
          <a:blip r:embed="rId2"/>
          <a:srcRect l="57192" r="239" b="1301"/>
          <a:stretch/>
        </p:blipFill>
        <p:spPr>
          <a:xfrm>
            <a:off x="9179355" y="1408442"/>
            <a:ext cx="3007611" cy="5045006"/>
          </a:xfrm>
          <a:prstGeom prst="rect">
            <a:avLst/>
          </a:prstGeom>
        </p:spPr>
      </p:pic>
      <p:pic>
        <p:nvPicPr>
          <p:cNvPr id="10" name="Grafik 9">
            <a:extLst>
              <a:ext uri="{FF2B5EF4-FFF2-40B4-BE49-F238E27FC236}">
                <a16:creationId xmlns:a16="http://schemas.microsoft.com/office/drawing/2014/main" id="{272511A3-4470-4551-AC8D-DCAC4FC01F59}"/>
              </a:ext>
            </a:extLst>
          </p:cNvPr>
          <p:cNvPicPr>
            <a:picLocks noChangeAspect="1"/>
          </p:cNvPicPr>
          <p:nvPr/>
        </p:nvPicPr>
        <p:blipFill>
          <a:blip r:embed="rId3"/>
          <a:stretch>
            <a:fillRect/>
          </a:stretch>
        </p:blipFill>
        <p:spPr>
          <a:xfrm>
            <a:off x="7468978" y="1341954"/>
            <a:ext cx="2090487" cy="5111496"/>
          </a:xfrm>
          <a:prstGeom prst="rect">
            <a:avLst/>
          </a:prstGeom>
        </p:spPr>
      </p:pic>
      <p:pic>
        <p:nvPicPr>
          <p:cNvPr id="11" name="Grafik 10">
            <a:extLst>
              <a:ext uri="{FF2B5EF4-FFF2-40B4-BE49-F238E27FC236}">
                <a16:creationId xmlns:a16="http://schemas.microsoft.com/office/drawing/2014/main" id="{08E0A64C-4D31-4C21-8BA9-AD5FC707CEB6}"/>
              </a:ext>
            </a:extLst>
          </p:cNvPr>
          <p:cNvPicPr>
            <a:picLocks noChangeAspect="1"/>
          </p:cNvPicPr>
          <p:nvPr/>
        </p:nvPicPr>
        <p:blipFill>
          <a:blip r:embed="rId4"/>
          <a:stretch>
            <a:fillRect/>
          </a:stretch>
        </p:blipFill>
        <p:spPr>
          <a:xfrm>
            <a:off x="116910" y="3819478"/>
            <a:ext cx="7352068" cy="2607845"/>
          </a:xfrm>
          <a:prstGeom prst="rect">
            <a:avLst/>
          </a:prstGeom>
        </p:spPr>
      </p:pic>
      <p:sp>
        <p:nvSpPr>
          <p:cNvPr id="12" name="Text Placeholder 6">
            <a:extLst>
              <a:ext uri="{FF2B5EF4-FFF2-40B4-BE49-F238E27FC236}">
                <a16:creationId xmlns:a16="http://schemas.microsoft.com/office/drawing/2014/main" id="{C1AB8694-AB0E-4E21-A718-67B2666E91C4}"/>
              </a:ext>
            </a:extLst>
          </p:cNvPr>
          <p:cNvSpPr txBox="1">
            <a:spLocks/>
          </p:cNvSpPr>
          <p:nvPr/>
        </p:nvSpPr>
        <p:spPr>
          <a:xfrm>
            <a:off x="5033" y="1234716"/>
            <a:ext cx="7716253" cy="48536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HOTEL INDUSTRY IS VERY CYCLICAL</a:t>
            </a:r>
          </a:p>
          <a:p>
            <a:r>
              <a:rPr lang="en-US" sz="2800" b="1" dirty="0"/>
              <a:t>Big hotel chains like Accor try to benefit from a restart of tourism after COVID-19.</a:t>
            </a:r>
          </a:p>
        </p:txBody>
      </p:sp>
      <p:sp>
        <p:nvSpPr>
          <p:cNvPr id="13" name="Titel 1">
            <a:extLst>
              <a:ext uri="{FF2B5EF4-FFF2-40B4-BE49-F238E27FC236}">
                <a16:creationId xmlns:a16="http://schemas.microsoft.com/office/drawing/2014/main" id="{3EB81595-54D7-4B09-B122-BF2B4FCEF98F}"/>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727183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FD61B1-C5D2-4D03-89D3-1C23C220C9A1}"/>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24ED7C97-C9CE-4ECE-B402-5EB40D789A2F}"/>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30AA6574-FE4D-4226-8281-41C8F1DD8BBB}"/>
              </a:ext>
            </a:extLst>
          </p:cNvPr>
          <p:cNvSpPr>
            <a:spLocks noGrp="1"/>
          </p:cNvSpPr>
          <p:nvPr>
            <p:ph type="sldNum" sz="quarter" idx="12"/>
          </p:nvPr>
        </p:nvSpPr>
        <p:spPr/>
        <p:txBody>
          <a:bodyPr/>
          <a:lstStyle/>
          <a:p>
            <a:fld id="{437794D7-DC86-9A4E-9C9F-0B324FE8876A}" type="slidenum">
              <a:rPr lang="en-US" smtClean="0"/>
              <a:pPr/>
              <a:t>17</a:t>
            </a:fld>
            <a:endParaRPr lang="en-US" dirty="0"/>
          </a:p>
        </p:txBody>
      </p:sp>
      <p:sp>
        <p:nvSpPr>
          <p:cNvPr id="7" name="Content Placeholder 2">
            <a:extLst>
              <a:ext uri="{FF2B5EF4-FFF2-40B4-BE49-F238E27FC236}">
                <a16:creationId xmlns:a16="http://schemas.microsoft.com/office/drawing/2014/main" id="{7B776097-0560-4508-973F-3019D21349C1}"/>
              </a:ext>
            </a:extLst>
          </p:cNvPr>
          <p:cNvSpPr txBox="1">
            <a:spLocks/>
          </p:cNvSpPr>
          <p:nvPr/>
        </p:nvSpPr>
        <p:spPr>
          <a:xfrm>
            <a:off x="-1" y="905463"/>
            <a:ext cx="7564409" cy="4525963"/>
          </a:xfrm>
          <a:prstGeom prst="rect">
            <a:avLst/>
          </a:prstGeom>
        </p:spPr>
        <p:txBody>
          <a:bodyPr>
            <a:normAutofit fontScale="92500" lnSpcReduction="1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NATIONAL CULTURE / CULTURAL TOURISM</a:t>
            </a:r>
          </a:p>
          <a:p>
            <a:r>
              <a:rPr lang="en-US" sz="2400" b="1" dirty="0">
                <a:latin typeface="Zona Pro Bold" panose="02010803040002020004" pitchFamily="50" charset="0"/>
              </a:rPr>
              <a:t>As many architects (Le </a:t>
            </a:r>
            <a:r>
              <a:rPr lang="en-US" sz="2400" b="1" dirty="0" err="1">
                <a:latin typeface="Zona Pro Bold" panose="02010803040002020004" pitchFamily="50" charset="0"/>
              </a:rPr>
              <a:t>Corbuisier</a:t>
            </a:r>
            <a:r>
              <a:rPr lang="en-US" sz="2400" b="1" dirty="0">
                <a:latin typeface="Zona Pro Bold" panose="02010803040002020004" pitchFamily="50" charset="0"/>
              </a:rPr>
              <a:t>, Santiago Calatrava) and photographers/designers (</a:t>
            </a:r>
            <a:r>
              <a:rPr lang="en-US" sz="2400" b="1" dirty="0" err="1">
                <a:latin typeface="Zona Pro Bold" panose="02010803040002020004" pitchFamily="50" charset="0"/>
              </a:rPr>
              <a:t>Oliviero</a:t>
            </a:r>
            <a:r>
              <a:rPr lang="en-US" sz="2400" b="1" dirty="0">
                <a:latin typeface="Zona Pro Bold" panose="02010803040002020004" pitchFamily="50" charset="0"/>
              </a:rPr>
              <a:t> </a:t>
            </a:r>
            <a:r>
              <a:rPr lang="en-US" sz="2400" b="1" dirty="0" err="1">
                <a:latin typeface="Zona Pro Bold" panose="02010803040002020004" pitchFamily="50" charset="0"/>
              </a:rPr>
              <a:t>Toscani</a:t>
            </a:r>
            <a:r>
              <a:rPr lang="en-US" sz="2400" b="1" dirty="0">
                <a:latin typeface="Zona Pro Bold" panose="02010803040002020004" pitchFamily="50" charset="0"/>
              </a:rPr>
              <a:t>) were educated in Switzerland, cultural tourism, architectural design, art collections represent important locations to visit while travelling in Switzerland.</a:t>
            </a:r>
          </a:p>
          <a:p>
            <a:r>
              <a:rPr lang="en-US" sz="2400" b="1" dirty="0">
                <a:latin typeface="Zona Pro Bold" panose="02010803040002020004" pitchFamily="50" charset="0"/>
              </a:rPr>
              <a:t>Typically cultural tourists have strong salaries and are high spenders. </a:t>
            </a:r>
          </a:p>
          <a:p>
            <a:r>
              <a:rPr lang="en-US" sz="2400" b="1" dirty="0">
                <a:latin typeface="Zona Pro Bold" panose="02010803040002020004" pitchFamily="50" charset="0"/>
              </a:rPr>
              <a:t>To cultural tourism, especially in Switzerland, we can also add industrial architecture, film tourism and heritage tourism.</a:t>
            </a:r>
          </a:p>
          <a:p>
            <a:r>
              <a:rPr lang="en-US" sz="2400" b="1" dirty="0">
                <a:latin typeface="Zona Pro Bold" panose="02010803040002020004" pitchFamily="50" charset="0"/>
              </a:rPr>
              <a:t>With increasing number of museums, cultural tourism is associated more and more with the countryside. </a:t>
            </a:r>
          </a:p>
          <a:p>
            <a:endParaRPr lang="en-US" sz="2400" b="1" dirty="0">
              <a:latin typeface="Zona Pro Bold" panose="02010803040002020004" pitchFamily="50" charset="0"/>
            </a:endParaRPr>
          </a:p>
          <a:p>
            <a:endParaRPr lang="en-US" sz="2400" b="1" dirty="0">
              <a:latin typeface="Zona Pro Bold" panose="02010803040002020004" pitchFamily="50" charset="0"/>
            </a:endParaRPr>
          </a:p>
        </p:txBody>
      </p:sp>
      <p:sp>
        <p:nvSpPr>
          <p:cNvPr id="9" name="Titel 1">
            <a:extLst>
              <a:ext uri="{FF2B5EF4-FFF2-40B4-BE49-F238E27FC236}">
                <a16:creationId xmlns:a16="http://schemas.microsoft.com/office/drawing/2014/main" id="{ABBAD31C-8E02-46F7-BB7A-52064222851E}"/>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11" name="Picture 10">
            <a:extLst>
              <a:ext uri="{FF2B5EF4-FFF2-40B4-BE49-F238E27FC236}">
                <a16:creationId xmlns:a16="http://schemas.microsoft.com/office/drawing/2014/main" id="{D37D02A7-6520-4A81-8E0E-3FDE8E41F955}"/>
              </a:ext>
            </a:extLst>
          </p:cNvPr>
          <p:cNvPicPr>
            <a:picLocks noChangeAspect="1"/>
          </p:cNvPicPr>
          <p:nvPr/>
        </p:nvPicPr>
        <p:blipFill>
          <a:blip r:embed="rId2"/>
          <a:stretch>
            <a:fillRect/>
          </a:stretch>
        </p:blipFill>
        <p:spPr>
          <a:xfrm>
            <a:off x="8998879" y="1103086"/>
            <a:ext cx="1565027" cy="1507726"/>
          </a:xfrm>
          <a:prstGeom prst="rect">
            <a:avLst/>
          </a:prstGeom>
        </p:spPr>
      </p:pic>
      <p:pic>
        <p:nvPicPr>
          <p:cNvPr id="8" name="Grafik 7">
            <a:extLst>
              <a:ext uri="{FF2B5EF4-FFF2-40B4-BE49-F238E27FC236}">
                <a16:creationId xmlns:a16="http://schemas.microsoft.com/office/drawing/2014/main" id="{FE1C68A2-C3EA-4DC0-AE9C-1AC1D3381FD7}"/>
              </a:ext>
            </a:extLst>
          </p:cNvPr>
          <p:cNvPicPr>
            <a:picLocks noChangeAspect="1"/>
          </p:cNvPicPr>
          <p:nvPr/>
        </p:nvPicPr>
        <p:blipFill>
          <a:blip r:embed="rId3"/>
          <a:stretch>
            <a:fillRect/>
          </a:stretch>
        </p:blipFill>
        <p:spPr>
          <a:xfrm>
            <a:off x="7600950" y="2610812"/>
            <a:ext cx="4591050" cy="4247188"/>
          </a:xfrm>
          <a:prstGeom prst="rect">
            <a:avLst/>
          </a:prstGeom>
        </p:spPr>
      </p:pic>
    </p:spTree>
    <p:extLst>
      <p:ext uri="{BB962C8B-B14F-4D97-AF65-F5344CB8AC3E}">
        <p14:creationId xmlns:p14="http://schemas.microsoft.com/office/powerpoint/2010/main" val="998928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08150AC-E9C2-434A-88FD-17E7366A0C81}"/>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3E7769B5-EC57-4B3D-AFDD-57F52C2392EA}"/>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C032826-66DF-4FCA-BE80-1C74687F0B53}"/>
              </a:ext>
            </a:extLst>
          </p:cNvPr>
          <p:cNvSpPr>
            <a:spLocks noGrp="1"/>
          </p:cNvSpPr>
          <p:nvPr>
            <p:ph type="sldNum" sz="quarter" idx="12"/>
          </p:nvPr>
        </p:nvSpPr>
        <p:spPr/>
        <p:txBody>
          <a:bodyPr/>
          <a:lstStyle/>
          <a:p>
            <a:fld id="{437794D7-DC86-9A4E-9C9F-0B324FE8876A}" type="slidenum">
              <a:rPr lang="en-US" smtClean="0"/>
              <a:pPr/>
              <a:t>18</a:t>
            </a:fld>
            <a:endParaRPr lang="en-US" dirty="0"/>
          </a:p>
        </p:txBody>
      </p:sp>
      <p:sp>
        <p:nvSpPr>
          <p:cNvPr id="6" name="Content Placeholder 2">
            <a:extLst>
              <a:ext uri="{FF2B5EF4-FFF2-40B4-BE49-F238E27FC236}">
                <a16:creationId xmlns:a16="http://schemas.microsoft.com/office/drawing/2014/main" id="{91FED799-97E5-4B70-B647-35BEBB204D3A}"/>
              </a:ext>
            </a:extLst>
          </p:cNvPr>
          <p:cNvSpPr txBox="1">
            <a:spLocks/>
          </p:cNvSpPr>
          <p:nvPr/>
        </p:nvSpPr>
        <p:spPr>
          <a:xfrm>
            <a:off x="0" y="997069"/>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b="1" u="sng" dirty="0"/>
              <a:t>LONGER OPENING HOURS FOR SHOPS, MUSEUMS</a:t>
            </a:r>
            <a:endParaRPr lang="en-US" sz="2600" b="1" dirty="0"/>
          </a:p>
          <a:p>
            <a:r>
              <a:rPr lang="en-US" sz="2600" b="1" dirty="0"/>
              <a:t>Reduce the number of people allowed to enter by 50%, to minimize infection risk.</a:t>
            </a:r>
          </a:p>
          <a:p>
            <a:r>
              <a:rPr lang="en-US" sz="2600" b="1" dirty="0"/>
              <a:t>Shops and museums could recover some of the lost guests during the normal hours by extending opening hours.</a:t>
            </a:r>
          </a:p>
        </p:txBody>
      </p:sp>
      <p:sp>
        <p:nvSpPr>
          <p:cNvPr id="7" name="Titel 1">
            <a:extLst>
              <a:ext uri="{FF2B5EF4-FFF2-40B4-BE49-F238E27FC236}">
                <a16:creationId xmlns:a16="http://schemas.microsoft.com/office/drawing/2014/main" id="{53226662-40EB-427D-A89B-581BA4D70905}"/>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1254942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E9A97E4-BCBA-4D8F-99FF-A404DD62C241}"/>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17E897EC-A6B5-4A92-917A-D6FE56511372}"/>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EE133A66-5381-4E46-BC52-1753AD70768C}"/>
              </a:ext>
            </a:extLst>
          </p:cNvPr>
          <p:cNvSpPr>
            <a:spLocks noGrp="1"/>
          </p:cNvSpPr>
          <p:nvPr>
            <p:ph type="sldNum" sz="quarter" idx="12"/>
          </p:nvPr>
        </p:nvSpPr>
        <p:spPr/>
        <p:txBody>
          <a:bodyPr/>
          <a:lstStyle/>
          <a:p>
            <a:fld id="{437794D7-DC86-9A4E-9C9F-0B324FE8876A}" type="slidenum">
              <a:rPr lang="en-US" smtClean="0"/>
              <a:pPr/>
              <a:t>19</a:t>
            </a:fld>
            <a:endParaRPr lang="en-US" dirty="0"/>
          </a:p>
        </p:txBody>
      </p:sp>
      <p:sp>
        <p:nvSpPr>
          <p:cNvPr id="6" name="Date Placeholder 2">
            <a:extLst>
              <a:ext uri="{FF2B5EF4-FFF2-40B4-BE49-F238E27FC236}">
                <a16:creationId xmlns:a16="http://schemas.microsoft.com/office/drawing/2014/main" id="{3E569CF4-A04F-4E06-AD52-C139C56108FB}"/>
              </a:ext>
            </a:extLst>
          </p:cNvPr>
          <p:cNvSpPr txBox="1">
            <a:spLocks/>
          </p:cNvSpPr>
          <p:nvPr/>
        </p:nvSpPr>
        <p:spPr>
          <a:xfrm>
            <a:off x="254644" y="6453450"/>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28 December 2021</a:t>
            </a:fld>
            <a:endParaRPr lang="en-US" dirty="0"/>
          </a:p>
        </p:txBody>
      </p:sp>
      <p:sp>
        <p:nvSpPr>
          <p:cNvPr id="8" name="Slide Number Placeholder 4">
            <a:extLst>
              <a:ext uri="{FF2B5EF4-FFF2-40B4-BE49-F238E27FC236}">
                <a16:creationId xmlns:a16="http://schemas.microsoft.com/office/drawing/2014/main" id="{9B93E6ED-DD9F-4769-AAA3-5978E0C7CEE9}"/>
              </a:ext>
            </a:extLst>
          </p:cNvPr>
          <p:cNvSpPr txBox="1">
            <a:spLocks/>
          </p:cNvSpPr>
          <p:nvPr/>
        </p:nvSpPr>
        <p:spPr>
          <a:xfrm>
            <a:off x="8610600" y="6453449"/>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19</a:t>
            </a:fld>
            <a:endParaRPr lang="en-US" dirty="0"/>
          </a:p>
        </p:txBody>
      </p:sp>
      <p:sp>
        <p:nvSpPr>
          <p:cNvPr id="9" name="Content Placeholder 2">
            <a:extLst>
              <a:ext uri="{FF2B5EF4-FFF2-40B4-BE49-F238E27FC236}">
                <a16:creationId xmlns:a16="http://schemas.microsoft.com/office/drawing/2014/main" id="{2C7EF671-296C-4AB6-BCA0-0D4260F46FB2}"/>
              </a:ext>
            </a:extLst>
          </p:cNvPr>
          <p:cNvSpPr txBox="1">
            <a:spLocks/>
          </p:cNvSpPr>
          <p:nvPr/>
        </p:nvSpPr>
        <p:spPr>
          <a:xfrm>
            <a:off x="0" y="967056"/>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SPIRIT OF ADVENTURE, TRAVEL WILL REMAIN</a:t>
            </a:r>
          </a:p>
          <a:p>
            <a:r>
              <a:rPr lang="en-US" sz="2400" b="1" dirty="0">
                <a:latin typeface="Zona Pro Bold" panose="02010803040002020004" pitchFamily="50" charset="0"/>
              </a:rPr>
              <a:t>To complement the industrial and commercial </a:t>
            </a:r>
            <a:r>
              <a:rPr lang="en-US" sz="2400" b="1" dirty="0">
                <a:solidFill>
                  <a:srgbClr val="FF0000"/>
                </a:solidFill>
                <a:latin typeface="Zona Pro Bold" panose="02010803040002020004" pitchFamily="50" charset="0"/>
              </a:rPr>
              <a:t>monotony and the impersonal digital world, by transferring so many interactions to the digital space</a:t>
            </a:r>
            <a:r>
              <a:rPr lang="en-US" sz="2400" b="1" dirty="0">
                <a:latin typeface="Zona Pro Bold" panose="02010803040002020004" pitchFamily="50" charset="0"/>
              </a:rPr>
              <a:t>, the human needs of </a:t>
            </a:r>
            <a:r>
              <a:rPr lang="en-US" sz="2400" b="1" dirty="0">
                <a:solidFill>
                  <a:srgbClr val="FF0000"/>
                </a:solidFill>
                <a:latin typeface="Zona Pro Bold" panose="02010803040002020004" pitchFamily="50" charset="0"/>
              </a:rPr>
              <a:t>sharing a group adventure or a nomadic travelling experience survives in the blood</a:t>
            </a:r>
            <a:r>
              <a:rPr lang="en-US" sz="2400" b="1" dirty="0">
                <a:latin typeface="Zona Pro Bold" panose="02010803040002020004" pitchFamily="50" charset="0"/>
              </a:rPr>
              <a:t>. The value of these adventures increases. </a:t>
            </a:r>
          </a:p>
          <a:p>
            <a:endParaRPr lang="en-US" sz="2400" b="1" dirty="0">
              <a:latin typeface="Zona Pro Bold" panose="02010803040002020004" pitchFamily="50" charset="0"/>
            </a:endParaRPr>
          </a:p>
        </p:txBody>
      </p:sp>
      <p:pic>
        <p:nvPicPr>
          <p:cNvPr id="10" name="Picture 7">
            <a:extLst>
              <a:ext uri="{FF2B5EF4-FFF2-40B4-BE49-F238E27FC236}">
                <a16:creationId xmlns:a16="http://schemas.microsoft.com/office/drawing/2014/main" id="{92ACDBAA-052A-42AE-92B1-84E6F4637B4A}"/>
              </a:ext>
            </a:extLst>
          </p:cNvPr>
          <p:cNvPicPr>
            <a:picLocks noChangeAspect="1"/>
          </p:cNvPicPr>
          <p:nvPr/>
        </p:nvPicPr>
        <p:blipFill>
          <a:blip r:embed="rId2"/>
          <a:stretch>
            <a:fillRect/>
          </a:stretch>
        </p:blipFill>
        <p:spPr>
          <a:xfrm>
            <a:off x="4921651" y="2835964"/>
            <a:ext cx="4508049" cy="3982609"/>
          </a:xfrm>
          <a:prstGeom prst="rect">
            <a:avLst/>
          </a:prstGeom>
        </p:spPr>
      </p:pic>
      <p:pic>
        <p:nvPicPr>
          <p:cNvPr id="11" name="Picture 9">
            <a:extLst>
              <a:ext uri="{FF2B5EF4-FFF2-40B4-BE49-F238E27FC236}">
                <a16:creationId xmlns:a16="http://schemas.microsoft.com/office/drawing/2014/main" id="{4F3C6B91-1D89-4F8D-8737-8B4EAED720CE}"/>
              </a:ext>
            </a:extLst>
          </p:cNvPr>
          <p:cNvPicPr>
            <a:picLocks noChangeAspect="1"/>
          </p:cNvPicPr>
          <p:nvPr/>
        </p:nvPicPr>
        <p:blipFill rotWithShape="1">
          <a:blip r:embed="rId3"/>
          <a:srcRect l="6523"/>
          <a:stretch/>
        </p:blipFill>
        <p:spPr>
          <a:xfrm>
            <a:off x="5779707" y="2489436"/>
            <a:ext cx="2635423" cy="1182853"/>
          </a:xfrm>
          <a:prstGeom prst="rect">
            <a:avLst/>
          </a:prstGeom>
        </p:spPr>
      </p:pic>
      <p:sp>
        <p:nvSpPr>
          <p:cNvPr id="12" name="Titel 1">
            <a:extLst>
              <a:ext uri="{FF2B5EF4-FFF2-40B4-BE49-F238E27FC236}">
                <a16:creationId xmlns:a16="http://schemas.microsoft.com/office/drawing/2014/main" id="{E244B930-9B64-41CD-AD88-C2D5AC40F4CF}"/>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6277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8BA15-FEA6-4D11-BBEE-288C792D03F2}"/>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
        <p:nvSpPr>
          <p:cNvPr id="3" name="Datumsplatzhalter 2">
            <a:extLst>
              <a:ext uri="{FF2B5EF4-FFF2-40B4-BE49-F238E27FC236}">
                <a16:creationId xmlns:a16="http://schemas.microsoft.com/office/drawing/2014/main" id="{7DABC471-FBA3-4932-B015-3856C2C9BDE7}"/>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80F56983-BEDB-4381-B3A3-F9F7249B2D71}"/>
              </a:ext>
            </a:extLst>
          </p:cNvPr>
          <p:cNvSpPr>
            <a:spLocks noGrp="1"/>
          </p:cNvSpPr>
          <p:nvPr>
            <p:ph type="ftr" sz="quarter" idx="11"/>
          </p:nvPr>
        </p:nvSpPr>
        <p:spPr/>
        <p:txBody>
          <a:bodyPr/>
          <a:lstStyle/>
          <a:p>
            <a:r>
              <a:rPr lang="en-US"/>
              <a:t>Gianpiero DI Battista</a:t>
            </a:r>
            <a:endParaRPr lang="en-US" dirty="0"/>
          </a:p>
        </p:txBody>
      </p:sp>
      <p:sp>
        <p:nvSpPr>
          <p:cNvPr id="5" name="Foliennummernplatzhalter 4">
            <a:extLst>
              <a:ext uri="{FF2B5EF4-FFF2-40B4-BE49-F238E27FC236}">
                <a16:creationId xmlns:a16="http://schemas.microsoft.com/office/drawing/2014/main" id="{186A97A6-3254-42C3-BBC5-3A272625CAC5}"/>
              </a:ext>
            </a:extLst>
          </p:cNvPr>
          <p:cNvSpPr>
            <a:spLocks noGrp="1"/>
          </p:cNvSpPr>
          <p:nvPr>
            <p:ph type="sldNum" sz="quarter" idx="12"/>
          </p:nvPr>
        </p:nvSpPr>
        <p:spPr/>
        <p:txBody>
          <a:bodyPr/>
          <a:lstStyle/>
          <a:p>
            <a:fld id="{437794D7-DC86-9A4E-9C9F-0B324FE8876A}" type="slidenum">
              <a:rPr lang="en-US" smtClean="0"/>
              <a:pPr/>
              <a:t>2</a:t>
            </a:fld>
            <a:endParaRPr lang="en-US" dirty="0"/>
          </a:p>
        </p:txBody>
      </p:sp>
      <p:sp>
        <p:nvSpPr>
          <p:cNvPr id="6" name="Content Placeholder 2">
            <a:extLst>
              <a:ext uri="{FF2B5EF4-FFF2-40B4-BE49-F238E27FC236}">
                <a16:creationId xmlns:a16="http://schemas.microsoft.com/office/drawing/2014/main" id="{B168D381-91A7-4A6B-9344-8E45A9613A68}"/>
              </a:ext>
            </a:extLst>
          </p:cNvPr>
          <p:cNvSpPr txBox="1">
            <a:spLocks/>
          </p:cNvSpPr>
          <p:nvPr/>
        </p:nvSpPr>
        <p:spPr>
          <a:xfrm>
            <a:off x="0" y="874002"/>
            <a:ext cx="10747513"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9600" b="1" u="sng" dirty="0">
                <a:latin typeface="Zona Pro Bold" panose="02010803040002020004" pitchFamily="50" charset="0"/>
              </a:rPr>
              <a:t>TOURISM AS A NATIONAL OR CITY PRIORITY, GETTING OWN MINISTRY / FUND</a:t>
            </a:r>
          </a:p>
          <a:p>
            <a:r>
              <a:rPr lang="en-US" sz="9600" b="1" dirty="0">
                <a:solidFill>
                  <a:srgbClr val="FF0000"/>
                </a:solidFill>
                <a:latin typeface="Zona Pro Bold" panose="02010803040002020004" pitchFamily="50" charset="0"/>
              </a:rPr>
              <a:t>Tourism is becoming a priority in many countries</a:t>
            </a:r>
            <a:r>
              <a:rPr lang="en-US" sz="9600" b="1" dirty="0">
                <a:latin typeface="Zona Pro Bold" panose="02010803040002020004" pitchFamily="50" charset="0"/>
              </a:rPr>
              <a:t>. In connection with the Sars-CoV2-virus outbreak, tourism demand has to be stabilized to </a:t>
            </a:r>
            <a:r>
              <a:rPr lang="en-US" sz="9600" b="1" dirty="0">
                <a:solidFill>
                  <a:srgbClr val="FF0000"/>
                </a:solidFill>
                <a:latin typeface="Zona Pro Bold" panose="02010803040002020004" pitchFamily="50" charset="0"/>
              </a:rPr>
              <a:t>protect as many firms (and jobs) as possible</a:t>
            </a:r>
            <a:r>
              <a:rPr lang="en-US" sz="9600" b="1" dirty="0">
                <a:latin typeface="Zona Pro Bold" panose="02010803040002020004" pitchFamily="50" charset="0"/>
              </a:rPr>
              <a:t>, to avoid the polarization of the society (inequalities) and keep the social order and stability.</a:t>
            </a:r>
          </a:p>
          <a:p>
            <a:r>
              <a:rPr lang="en-US" sz="9600" b="1" dirty="0">
                <a:latin typeface="Zona Pro Bold" panose="02010803040002020004" pitchFamily="50" charset="0"/>
              </a:rPr>
              <a:t>Switzerland as well is prioritizing tourism like in 1860-1870 when Swiss (winter) tourism was </a:t>
            </a:r>
            <a:r>
              <a:rPr lang="en-US" sz="9600" b="1" dirty="0">
                <a:solidFill>
                  <a:srgbClr val="FF0000"/>
                </a:solidFill>
                <a:latin typeface="Zona Pro Bold" panose="02010803040002020004" pitchFamily="50" charset="0"/>
              </a:rPr>
              <a:t>discovered by the English and guests came to breath the fresh air  to improve their health</a:t>
            </a:r>
            <a:r>
              <a:rPr lang="en-US" sz="9600" b="1" dirty="0">
                <a:latin typeface="Zona Pro Bold" panose="02010803040002020004" pitchFamily="50" charset="0"/>
              </a:rPr>
              <a:t>. In the meantime Switzerland has developed also a financial hub/banking center which overshadowed Swiss tourism a bit during the 20</a:t>
            </a:r>
            <a:r>
              <a:rPr lang="en-US" sz="9600" b="1" baseline="30000" dirty="0">
                <a:latin typeface="Zona Pro Bold" panose="02010803040002020004" pitchFamily="50" charset="0"/>
              </a:rPr>
              <a:t>th</a:t>
            </a:r>
            <a:r>
              <a:rPr lang="en-US" sz="9600" b="1" dirty="0">
                <a:latin typeface="Zona Pro Bold" panose="02010803040002020004" pitchFamily="50" charset="0"/>
              </a:rPr>
              <a:t> century. The Romans relaxed already in Switzerland 2000 years ago, in the city of Baden (“Bathing”). </a:t>
            </a:r>
          </a:p>
          <a:p>
            <a:r>
              <a:rPr lang="en-US" sz="9600" b="1" dirty="0">
                <a:latin typeface="Zona Pro Bold" panose="02010803040002020004" pitchFamily="50" charset="0"/>
              </a:rPr>
              <a:t>Destination marketing is necessary in the future to attract and welcome with good airports, public transport, (cruise-)ship connections and </a:t>
            </a:r>
            <a:r>
              <a:rPr lang="en-US" sz="9600" b="1" dirty="0" err="1">
                <a:latin typeface="Zona Pro Bold" panose="02010803040002020004" pitchFamily="50" charset="0"/>
              </a:rPr>
              <a:t>cablecars</a:t>
            </a:r>
            <a:r>
              <a:rPr lang="en-US" sz="9600" b="1" dirty="0">
                <a:latin typeface="Zona Pro Bold" panose="02010803040002020004" pitchFamily="50" charset="0"/>
              </a:rPr>
              <a:t>, the new emerging (Asian) middle class.  </a:t>
            </a:r>
            <a:r>
              <a:rPr lang="en-US" sz="9600" b="1" dirty="0">
                <a:solidFill>
                  <a:srgbClr val="FF0000"/>
                </a:solidFill>
                <a:latin typeface="Zona Pro Bold" panose="02010803040002020004" pitchFamily="50" charset="0"/>
              </a:rPr>
              <a:t>It’s important not to depend on air traffic alone</a:t>
            </a:r>
            <a:r>
              <a:rPr lang="en-US" sz="9600" b="1" dirty="0">
                <a:latin typeface="Zona Pro Bold" panose="02010803040002020004" pitchFamily="50" charset="0"/>
              </a:rPr>
              <a:t>. Beaches have to be connected with the network of national highways. </a:t>
            </a:r>
          </a:p>
          <a:p>
            <a:r>
              <a:rPr lang="en-US" sz="9600" b="1" dirty="0">
                <a:latin typeface="Zona Pro Bold" panose="02010803040002020004" pitchFamily="50" charset="0"/>
              </a:rPr>
              <a:t>As more and more older tourists are travelling, </a:t>
            </a:r>
            <a:r>
              <a:rPr lang="en-US" sz="9600" b="1" dirty="0">
                <a:solidFill>
                  <a:srgbClr val="FF0000"/>
                </a:solidFill>
                <a:latin typeface="Zona Pro Bold" panose="02010803040002020004" pitchFamily="50" charset="0"/>
              </a:rPr>
              <a:t>healthcare facilities have to be improved to attract the ageing tourists</a:t>
            </a:r>
            <a:r>
              <a:rPr lang="en-US" sz="9600" b="1" dirty="0">
                <a:latin typeface="Zona Pro Bold" panose="02010803040002020004" pitchFamily="50" charset="0"/>
              </a:rPr>
              <a:t>, who need local access to medical and healthcare facilities. </a:t>
            </a:r>
          </a:p>
        </p:txBody>
      </p:sp>
      <p:pic>
        <p:nvPicPr>
          <p:cNvPr id="7" name="Grafik 6">
            <a:extLst>
              <a:ext uri="{FF2B5EF4-FFF2-40B4-BE49-F238E27FC236}">
                <a16:creationId xmlns:a16="http://schemas.microsoft.com/office/drawing/2014/main" id="{C37D1448-9B82-4098-9A10-68FE3F123FD3}"/>
              </a:ext>
            </a:extLst>
          </p:cNvPr>
          <p:cNvPicPr>
            <a:picLocks noChangeAspect="1"/>
          </p:cNvPicPr>
          <p:nvPr/>
        </p:nvPicPr>
        <p:blipFill>
          <a:blip r:embed="rId3"/>
          <a:stretch>
            <a:fillRect/>
          </a:stretch>
        </p:blipFill>
        <p:spPr>
          <a:xfrm>
            <a:off x="10628243" y="1047460"/>
            <a:ext cx="1563757" cy="3018936"/>
          </a:xfrm>
          <a:prstGeom prst="rect">
            <a:avLst/>
          </a:prstGeom>
        </p:spPr>
      </p:pic>
    </p:spTree>
    <p:extLst>
      <p:ext uri="{BB962C8B-B14F-4D97-AF65-F5344CB8AC3E}">
        <p14:creationId xmlns:p14="http://schemas.microsoft.com/office/powerpoint/2010/main" val="1188438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vw campervan">
            <a:extLst>
              <a:ext uri="{FF2B5EF4-FFF2-40B4-BE49-F238E27FC236}">
                <a16:creationId xmlns:a16="http://schemas.microsoft.com/office/drawing/2014/main" id="{193C540E-63DF-44FE-B668-DC0DC744C9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07" r="-2" b="8976"/>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Superfast III - Ship Technology">
            <a:extLst>
              <a:ext uri="{FF2B5EF4-FFF2-40B4-BE49-F238E27FC236}">
                <a16:creationId xmlns:a16="http://schemas.microsoft.com/office/drawing/2014/main" id="{5935E6B3-7544-4BB0-837E-8E46E96E5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8" r="13355"/>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73" name="Freeform: Shape 7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el 1">
            <a:extLst>
              <a:ext uri="{FF2B5EF4-FFF2-40B4-BE49-F238E27FC236}">
                <a16:creationId xmlns:a16="http://schemas.microsoft.com/office/drawing/2014/main" id="{48E9D329-9FC7-4E61-A6DF-46E4C32A2D5D}"/>
              </a:ext>
            </a:extLst>
          </p:cNvPr>
          <p:cNvSpPr txBox="1">
            <a:spLocks/>
          </p:cNvSpPr>
          <p:nvPr/>
        </p:nvSpPr>
        <p:spPr>
          <a:xfrm>
            <a:off x="479163" y="-183947"/>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pPr>
              <a:spcAft>
                <a:spcPts val="600"/>
              </a:spcAft>
            </a:pPr>
            <a:r>
              <a:rPr lang="en-US" sz="3400" kern="1200" dirty="0">
                <a:solidFill>
                  <a:schemeClr val="tx1"/>
                </a:solidFill>
                <a:latin typeface="+mj-lt"/>
                <a:ea typeface="+mj-ea"/>
                <a:cs typeface="+mj-cs"/>
              </a:rPr>
              <a:t>TOURISM PLANNING </a:t>
            </a:r>
          </a:p>
        </p:txBody>
      </p:sp>
      <p:sp>
        <p:nvSpPr>
          <p:cNvPr id="77" name="Rectangle 7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9" name="Rectangle 7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637C8050-587E-4D03-A5FF-7AB57FE78EC0}"/>
              </a:ext>
            </a:extLst>
          </p:cNvPr>
          <p:cNvSpPr txBox="1">
            <a:spLocks/>
          </p:cNvSpPr>
          <p:nvPr/>
        </p:nvSpPr>
        <p:spPr>
          <a:xfrm>
            <a:off x="-8667" y="657927"/>
            <a:ext cx="5917763" cy="55531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200" b="1" u="sng" dirty="0"/>
              <a:t>MARKETING FOCUS ON EXPERIENCES</a:t>
            </a:r>
          </a:p>
          <a:p>
            <a:pPr indent="-228600">
              <a:lnSpc>
                <a:spcPct val="90000"/>
              </a:lnSpc>
              <a:buFont typeface="Arial" panose="020B0604020202020204" pitchFamily="34" charset="0"/>
              <a:buChar char="•"/>
            </a:pPr>
            <a:r>
              <a:rPr lang="en-US" sz="2200" b="1" dirty="0"/>
              <a:t>Offer parachuting/paragliding experiences</a:t>
            </a:r>
          </a:p>
          <a:p>
            <a:pPr indent="-228600">
              <a:lnSpc>
                <a:spcPct val="90000"/>
              </a:lnSpc>
              <a:buFont typeface="Arial" panose="020B0604020202020204" pitchFamily="34" charset="0"/>
              <a:buChar char="•"/>
            </a:pPr>
            <a:r>
              <a:rPr lang="en-US" sz="2200" b="1" dirty="0"/>
              <a:t>Bungee-Jumping</a:t>
            </a:r>
          </a:p>
          <a:p>
            <a:pPr indent="-228600">
              <a:lnSpc>
                <a:spcPct val="90000"/>
              </a:lnSpc>
              <a:buFont typeface="Arial" panose="020B0604020202020204" pitchFamily="34" charset="0"/>
              <a:buChar char="•"/>
            </a:pPr>
            <a:r>
              <a:rPr lang="en-US" sz="2200" b="1" dirty="0"/>
              <a:t>Climbing…not just hiking, which can be done also in the home country</a:t>
            </a:r>
          </a:p>
          <a:p>
            <a:pPr indent="-228600">
              <a:lnSpc>
                <a:spcPct val="90000"/>
              </a:lnSpc>
              <a:buFont typeface="Arial" panose="020B0604020202020204" pitchFamily="34" charset="0"/>
              <a:buChar char="•"/>
            </a:pPr>
            <a:r>
              <a:rPr lang="en-US" sz="2200" b="1" dirty="0"/>
              <a:t>Canyoning/River-rafting</a:t>
            </a:r>
          </a:p>
          <a:p>
            <a:pPr indent="-228600">
              <a:lnSpc>
                <a:spcPct val="90000"/>
              </a:lnSpc>
              <a:buFont typeface="Arial" panose="020B0604020202020204" pitchFamily="34" charset="0"/>
              <a:buChar char="•"/>
            </a:pPr>
            <a:r>
              <a:rPr lang="en-US" sz="2200" b="1" dirty="0"/>
              <a:t>Motorhome tourism, which is also more family friendly. Sleeping in a modernized old </a:t>
            </a:r>
            <a:r>
              <a:rPr lang="en-US" sz="2200" b="1" dirty="0" err="1"/>
              <a:t>cablecar</a:t>
            </a:r>
            <a:r>
              <a:rPr lang="en-US" sz="2200" b="1" dirty="0"/>
              <a:t>.</a:t>
            </a:r>
          </a:p>
          <a:p>
            <a:pPr indent="-228600">
              <a:lnSpc>
                <a:spcPct val="90000"/>
              </a:lnSpc>
              <a:buFont typeface="Arial" panose="020B0604020202020204" pitchFamily="34" charset="0"/>
              <a:buChar char="•"/>
            </a:pPr>
            <a:r>
              <a:rPr lang="en-US" sz="2200" b="1" dirty="0"/>
              <a:t>There will be an increase in the use of campsites and the use of private camping cars/caravans, as camper-cars are probably the least risky mode of travel, as the tourist don’t depend on hygiene standards of trains and hotels. </a:t>
            </a:r>
          </a:p>
          <a:p>
            <a:pPr indent="-228600">
              <a:lnSpc>
                <a:spcPct val="90000"/>
              </a:lnSpc>
              <a:buFont typeface="Arial" panose="020B0604020202020204" pitchFamily="34" charset="0"/>
              <a:buChar char="•"/>
            </a:pPr>
            <a:r>
              <a:rPr lang="en-US" sz="2200" b="1" dirty="0"/>
              <a:t>Cruise-ship tourism, optimal for families with small children</a:t>
            </a:r>
          </a:p>
        </p:txBody>
      </p:sp>
      <p:sp>
        <p:nvSpPr>
          <p:cNvPr id="3" name="Datumsplatzhalter 2">
            <a:extLst>
              <a:ext uri="{FF2B5EF4-FFF2-40B4-BE49-F238E27FC236}">
                <a16:creationId xmlns:a16="http://schemas.microsoft.com/office/drawing/2014/main" id="{37F37830-C24B-45AF-BE5B-11CFDC1420F6}"/>
              </a:ext>
            </a:extLst>
          </p:cNvPr>
          <p:cNvSpPr>
            <a:spLocks noGrp="1"/>
          </p:cNvSpPr>
          <p:nvPr>
            <p:ph type="dt" sz="half" idx="10"/>
          </p:nvPr>
        </p:nvSpPr>
        <p:spPr>
          <a:xfrm>
            <a:off x="438912" y="6356350"/>
            <a:ext cx="1335024" cy="365125"/>
          </a:xfrm>
        </p:spPr>
        <p:txBody>
          <a:bodyPr vert="horz" lIns="91440" tIns="45720" rIns="91440" bIns="45720" rtlCol="0" anchor="ctr">
            <a:normAutofit fontScale="92500"/>
          </a:bodyPr>
          <a:lstStyle/>
          <a:p>
            <a:pPr>
              <a:spcAft>
                <a:spcPts val="600"/>
              </a:spcAft>
            </a:pPr>
            <a:fld id="{CD071B8E-0DD7-5842-950E-3289D9FBABB1}" type="datetime4">
              <a:rPr lang="en-US">
                <a:solidFill>
                  <a:schemeClr val="tx1">
                    <a:lumMod val="50000"/>
                    <a:lumOff val="50000"/>
                  </a:schemeClr>
                </a:solidFill>
              </a:rPr>
              <a:pPr>
                <a:spcAft>
                  <a:spcPts val="600"/>
                </a:spcAft>
              </a:pPr>
              <a:t>December 28, 2021</a:t>
            </a:fld>
            <a:endParaRPr lang="en-US">
              <a:solidFill>
                <a:schemeClr val="tx1">
                  <a:lumMod val="50000"/>
                  <a:lumOff val="50000"/>
                </a:schemeClr>
              </a:solidFill>
            </a:endParaRPr>
          </a:p>
        </p:txBody>
      </p:sp>
      <p:sp>
        <p:nvSpPr>
          <p:cNvPr id="4" name="Fußzeilenplatzhalter 3">
            <a:extLst>
              <a:ext uri="{FF2B5EF4-FFF2-40B4-BE49-F238E27FC236}">
                <a16:creationId xmlns:a16="http://schemas.microsoft.com/office/drawing/2014/main" id="{DC5B89E8-99DE-4EAE-814D-C24828E0A7CF}"/>
              </a:ext>
            </a:extLst>
          </p:cNvPr>
          <p:cNvSpPr>
            <a:spLocks noGrp="1"/>
          </p:cNvSpPr>
          <p:nvPr>
            <p:ph type="ftr" sz="quarter" idx="11"/>
          </p:nvPr>
        </p:nvSpPr>
        <p:spPr>
          <a:xfrm>
            <a:off x="1773936" y="6356350"/>
            <a:ext cx="2994766" cy="365125"/>
          </a:xfrm>
        </p:spPr>
        <p:txBody>
          <a:bodyPr vert="horz" lIns="91440" tIns="45720" rIns="91440" bIns="45720" rtlCol="0" anchor="ctr">
            <a:normAutofit/>
          </a:bodyPr>
          <a:lstStyle/>
          <a:p>
            <a:pPr algn="r">
              <a:spcAft>
                <a:spcPts val="600"/>
              </a:spcAft>
            </a:pPr>
            <a:r>
              <a:rPr lang="en-US" kern="1200">
                <a:solidFill>
                  <a:schemeClr val="tx1">
                    <a:lumMod val="50000"/>
                    <a:lumOff val="50000"/>
                  </a:schemeClr>
                </a:solidFill>
                <a:latin typeface="+mn-lt"/>
                <a:ea typeface="+mn-ea"/>
                <a:cs typeface="+mn-cs"/>
              </a:rPr>
              <a:t>Gianpiero Di Battista</a:t>
            </a:r>
          </a:p>
        </p:txBody>
      </p:sp>
      <p:sp>
        <p:nvSpPr>
          <p:cNvPr id="5" name="Foliennummernplatzhalter 4">
            <a:extLst>
              <a:ext uri="{FF2B5EF4-FFF2-40B4-BE49-F238E27FC236}">
                <a16:creationId xmlns:a16="http://schemas.microsoft.com/office/drawing/2014/main" id="{BE58F9B4-ECA8-4701-B5F1-65F6B78ABB5A}"/>
              </a:ext>
            </a:extLst>
          </p:cNvPr>
          <p:cNvSpPr>
            <a:spLocks noGrp="1"/>
          </p:cNvSpPr>
          <p:nvPr>
            <p:ph type="sldNum" sz="quarter" idx="12"/>
          </p:nvPr>
        </p:nvSpPr>
        <p:spPr>
          <a:xfrm>
            <a:off x="9009888" y="6356350"/>
            <a:ext cx="2743200" cy="365125"/>
          </a:xfrm>
        </p:spPr>
        <p:txBody>
          <a:bodyPr vert="horz" lIns="91440" tIns="45720" rIns="91440" bIns="45720" rtlCol="0" anchor="ctr">
            <a:normAutofit/>
          </a:bodyPr>
          <a:lstStyle/>
          <a:p>
            <a:pPr>
              <a:spcAft>
                <a:spcPts val="600"/>
              </a:spcAft>
            </a:pPr>
            <a:fld id="{437794D7-DC86-9A4E-9C9F-0B324FE8876A}" type="slidenum">
              <a:rPr lang="en-US" smtClean="0"/>
              <a:pPr>
                <a:spcAft>
                  <a:spcPts val="600"/>
                </a:spcAft>
              </a:pPr>
              <a:t>20</a:t>
            </a:fld>
            <a:endParaRPr lang="en-US"/>
          </a:p>
        </p:txBody>
      </p:sp>
    </p:spTree>
    <p:extLst>
      <p:ext uri="{BB962C8B-B14F-4D97-AF65-F5344CB8AC3E}">
        <p14:creationId xmlns:p14="http://schemas.microsoft.com/office/powerpoint/2010/main" val="263038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DEA62EE-F1FC-4234-A2B8-5D37EBEB29C0}"/>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F4887C07-A380-492C-813E-FC879CC83195}"/>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DF82D786-A107-47C8-8040-4E8CE3FD53C4}"/>
              </a:ext>
            </a:extLst>
          </p:cNvPr>
          <p:cNvSpPr>
            <a:spLocks noGrp="1"/>
          </p:cNvSpPr>
          <p:nvPr>
            <p:ph type="sldNum" sz="quarter" idx="12"/>
          </p:nvPr>
        </p:nvSpPr>
        <p:spPr/>
        <p:txBody>
          <a:bodyPr/>
          <a:lstStyle/>
          <a:p>
            <a:fld id="{437794D7-DC86-9A4E-9C9F-0B324FE8876A}" type="slidenum">
              <a:rPr lang="en-US" smtClean="0"/>
              <a:pPr/>
              <a:t>21</a:t>
            </a:fld>
            <a:endParaRPr lang="en-US" dirty="0"/>
          </a:p>
        </p:txBody>
      </p:sp>
      <p:pic>
        <p:nvPicPr>
          <p:cNvPr id="7" name="Grafik 6">
            <a:extLst>
              <a:ext uri="{FF2B5EF4-FFF2-40B4-BE49-F238E27FC236}">
                <a16:creationId xmlns:a16="http://schemas.microsoft.com/office/drawing/2014/main" id="{90534A56-54A9-48F8-91AC-4C1CEFE05DCC}"/>
              </a:ext>
            </a:extLst>
          </p:cNvPr>
          <p:cNvPicPr>
            <a:picLocks noChangeAspect="1"/>
          </p:cNvPicPr>
          <p:nvPr/>
        </p:nvPicPr>
        <p:blipFill>
          <a:blip r:embed="rId2"/>
          <a:stretch>
            <a:fillRect/>
          </a:stretch>
        </p:blipFill>
        <p:spPr>
          <a:xfrm>
            <a:off x="0" y="1262706"/>
            <a:ext cx="12192000" cy="5595294"/>
          </a:xfrm>
          <a:prstGeom prst="rect">
            <a:avLst/>
          </a:prstGeom>
        </p:spPr>
      </p:pic>
      <p:sp>
        <p:nvSpPr>
          <p:cNvPr id="8" name="Title 1">
            <a:extLst>
              <a:ext uri="{FF2B5EF4-FFF2-40B4-BE49-F238E27FC236}">
                <a16:creationId xmlns:a16="http://schemas.microsoft.com/office/drawing/2014/main" id="{6A3AA381-71B6-49B6-8984-332F614B7C84}"/>
              </a:ext>
            </a:extLst>
          </p:cNvPr>
          <p:cNvSpPr txBox="1">
            <a:spLocks/>
          </p:cNvSpPr>
          <p:nvPr/>
        </p:nvSpPr>
        <p:spPr>
          <a:xfrm>
            <a:off x="3470476" y="452559"/>
            <a:ext cx="8721524"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200" dirty="0"/>
              <a:t>TOURISM PLANNING &amp; MARKET PRESENCE</a:t>
            </a:r>
          </a:p>
        </p:txBody>
      </p:sp>
      <p:sp>
        <p:nvSpPr>
          <p:cNvPr id="9" name="Text Placeholder 6">
            <a:extLst>
              <a:ext uri="{FF2B5EF4-FFF2-40B4-BE49-F238E27FC236}">
                <a16:creationId xmlns:a16="http://schemas.microsoft.com/office/drawing/2014/main" id="{2A30F24C-51D0-4DF7-B944-48F991814546}"/>
              </a:ext>
            </a:extLst>
          </p:cNvPr>
          <p:cNvSpPr txBox="1">
            <a:spLocks/>
          </p:cNvSpPr>
          <p:nvPr/>
        </p:nvSpPr>
        <p:spPr>
          <a:xfrm>
            <a:off x="106101" y="783980"/>
            <a:ext cx="12085899" cy="52643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CREATE MEMORABLE EXPERIENCES</a:t>
            </a:r>
          </a:p>
        </p:txBody>
      </p:sp>
      <p:pic>
        <p:nvPicPr>
          <p:cNvPr id="11" name="Grafik 10">
            <a:extLst>
              <a:ext uri="{FF2B5EF4-FFF2-40B4-BE49-F238E27FC236}">
                <a16:creationId xmlns:a16="http://schemas.microsoft.com/office/drawing/2014/main" id="{F53B1F33-F127-4C2D-9548-A953A3E6D8EE}"/>
              </a:ext>
            </a:extLst>
          </p:cNvPr>
          <p:cNvPicPr>
            <a:picLocks noChangeAspect="1"/>
          </p:cNvPicPr>
          <p:nvPr/>
        </p:nvPicPr>
        <p:blipFill>
          <a:blip r:embed="rId3"/>
          <a:stretch>
            <a:fillRect/>
          </a:stretch>
        </p:blipFill>
        <p:spPr>
          <a:xfrm>
            <a:off x="315385" y="1262706"/>
            <a:ext cx="2417230" cy="521230"/>
          </a:xfrm>
          <a:prstGeom prst="rect">
            <a:avLst/>
          </a:prstGeom>
        </p:spPr>
      </p:pic>
    </p:spTree>
    <p:extLst>
      <p:ext uri="{BB962C8B-B14F-4D97-AF65-F5344CB8AC3E}">
        <p14:creationId xmlns:p14="http://schemas.microsoft.com/office/powerpoint/2010/main" val="1351319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014E5A-A2B2-4969-8AF6-9A0E28DDB558}"/>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F73961F0-C5F3-4ABF-903E-22E34C474898}"/>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DF7388BC-26CB-40E5-A60D-0CC49CBDD371}"/>
              </a:ext>
            </a:extLst>
          </p:cNvPr>
          <p:cNvSpPr>
            <a:spLocks noGrp="1"/>
          </p:cNvSpPr>
          <p:nvPr>
            <p:ph type="sldNum" sz="quarter" idx="12"/>
          </p:nvPr>
        </p:nvSpPr>
        <p:spPr/>
        <p:txBody>
          <a:bodyPr/>
          <a:lstStyle/>
          <a:p>
            <a:fld id="{437794D7-DC86-9A4E-9C9F-0B324FE8876A}" type="slidenum">
              <a:rPr lang="en-US" smtClean="0"/>
              <a:pPr/>
              <a:t>22</a:t>
            </a:fld>
            <a:endParaRPr lang="en-US" dirty="0"/>
          </a:p>
        </p:txBody>
      </p:sp>
      <p:sp>
        <p:nvSpPr>
          <p:cNvPr id="6" name="Content Placeholder 2">
            <a:extLst>
              <a:ext uri="{FF2B5EF4-FFF2-40B4-BE49-F238E27FC236}">
                <a16:creationId xmlns:a16="http://schemas.microsoft.com/office/drawing/2014/main" id="{7FFC91BF-32B1-436B-A8AE-315A4791B2C0}"/>
              </a:ext>
            </a:extLst>
          </p:cNvPr>
          <p:cNvSpPr txBox="1">
            <a:spLocks/>
          </p:cNvSpPr>
          <p:nvPr/>
        </p:nvSpPr>
        <p:spPr>
          <a:xfrm>
            <a:off x="190430" y="1119108"/>
            <a:ext cx="11811140" cy="4525963"/>
          </a:xfrm>
          <a:prstGeom prst="rect">
            <a:avLst/>
          </a:prstGeom>
        </p:spPr>
        <p:txBody>
          <a:bodyPr>
            <a:normAutofit fontScale="92500" lnSpcReduction="1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MORE SELF-TESTS: UK PROTECTS PUBLIC HEALTH WHEN TRAVELLERS ARRIVE</a:t>
            </a:r>
            <a:r>
              <a:rPr lang="en-US" sz="2800" b="1" dirty="0"/>
              <a:t> </a:t>
            </a:r>
          </a:p>
          <a:p>
            <a:r>
              <a:rPr lang="en-US" sz="2800" b="1" dirty="0"/>
              <a:t>To enter the UK three tests and 10-day-quarantine are necessary in total.</a:t>
            </a:r>
          </a:p>
          <a:p>
            <a:pPr lvl="1"/>
            <a:r>
              <a:rPr lang="en-US" sz="2800" b="1" dirty="0"/>
              <a:t>First test before the arrival, which should not be older than 72 hours</a:t>
            </a:r>
          </a:p>
          <a:p>
            <a:pPr lvl="1"/>
            <a:r>
              <a:rPr lang="en-US" sz="2800" b="1" dirty="0"/>
              <a:t>Second test at the beginning of the quarantine (2</a:t>
            </a:r>
            <a:r>
              <a:rPr lang="en-US" sz="2800" b="1" baseline="30000" dirty="0"/>
              <a:t>nd</a:t>
            </a:r>
            <a:r>
              <a:rPr lang="en-US" sz="2800" b="1" dirty="0"/>
              <a:t> day)</a:t>
            </a:r>
          </a:p>
          <a:p>
            <a:pPr lvl="1"/>
            <a:r>
              <a:rPr lang="en-US" sz="2800" b="1" dirty="0"/>
              <a:t>Third test towards the end of the quarantine (8</a:t>
            </a:r>
            <a:r>
              <a:rPr lang="en-US" sz="2800" b="1" baseline="30000" dirty="0"/>
              <a:t>th</a:t>
            </a:r>
            <a:r>
              <a:rPr lang="en-US" sz="2800" b="1" dirty="0"/>
              <a:t> day)</a:t>
            </a:r>
          </a:p>
          <a:p>
            <a:r>
              <a:rPr lang="en-US" sz="2800" b="1" dirty="0"/>
              <a:t>These tests should be booked online in advance and paid by the travelers.</a:t>
            </a:r>
          </a:p>
          <a:p>
            <a:r>
              <a:rPr lang="en-US" sz="2800" b="1" dirty="0"/>
              <a:t>These rules apply for travelling UK citizens and UK residents as well</a:t>
            </a:r>
          </a:p>
          <a:p>
            <a:r>
              <a:rPr lang="en-US" sz="2800" b="1" dirty="0"/>
              <a:t>Quarantine exception only for sport-teams, artists living in a bubble and constantly monitored.</a:t>
            </a:r>
          </a:p>
          <a:p>
            <a:r>
              <a:rPr lang="en-US" sz="2800" b="1" dirty="0"/>
              <a:t>Starting in April 2021, Switzerland is subsidizing 5 self-tests per month.</a:t>
            </a:r>
          </a:p>
        </p:txBody>
      </p:sp>
      <p:sp>
        <p:nvSpPr>
          <p:cNvPr id="7" name="Titel 1">
            <a:extLst>
              <a:ext uri="{FF2B5EF4-FFF2-40B4-BE49-F238E27FC236}">
                <a16:creationId xmlns:a16="http://schemas.microsoft.com/office/drawing/2014/main" id="{88493B77-1D0D-4D97-B282-781A24B58003}"/>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358945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3C50277-D27B-4157-A7E1-6FB8256CE83F}"/>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19E9DE20-24A6-40BE-87AB-CD175C128635}"/>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2AD2D9F9-303C-4F45-A9E0-B0E207E4A7E3}"/>
              </a:ext>
            </a:extLst>
          </p:cNvPr>
          <p:cNvSpPr>
            <a:spLocks noGrp="1"/>
          </p:cNvSpPr>
          <p:nvPr>
            <p:ph type="sldNum" sz="quarter" idx="12"/>
          </p:nvPr>
        </p:nvSpPr>
        <p:spPr/>
        <p:txBody>
          <a:bodyPr/>
          <a:lstStyle/>
          <a:p>
            <a:fld id="{437794D7-DC86-9A4E-9C9F-0B324FE8876A}" type="slidenum">
              <a:rPr lang="en-US" smtClean="0"/>
              <a:pPr/>
              <a:t>23</a:t>
            </a:fld>
            <a:endParaRPr lang="en-US" dirty="0"/>
          </a:p>
        </p:txBody>
      </p:sp>
      <p:sp>
        <p:nvSpPr>
          <p:cNvPr id="6" name="Titel 1">
            <a:extLst>
              <a:ext uri="{FF2B5EF4-FFF2-40B4-BE49-F238E27FC236}">
                <a16:creationId xmlns:a16="http://schemas.microsoft.com/office/drawing/2014/main" id="{860AD4B8-64C8-4E9E-8578-CD5F892FBF50}"/>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7" name="Content Placeholder 2">
            <a:extLst>
              <a:ext uri="{FF2B5EF4-FFF2-40B4-BE49-F238E27FC236}">
                <a16:creationId xmlns:a16="http://schemas.microsoft.com/office/drawing/2014/main" id="{D10D1767-B17D-4D2B-BAD8-AC1500879D1D}"/>
              </a:ext>
            </a:extLst>
          </p:cNvPr>
          <p:cNvSpPr txBox="1">
            <a:spLocks/>
          </p:cNvSpPr>
          <p:nvPr/>
        </p:nvSpPr>
        <p:spPr>
          <a:xfrm>
            <a:off x="149007" y="983816"/>
            <a:ext cx="12154881"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BUSINESS CONFERENCES WILL NOT BE REPLACED ENTIRELY BY ZOOM/VIRTUAL MEETINGS</a:t>
            </a:r>
          </a:p>
          <a:p>
            <a:r>
              <a:rPr lang="en-US" sz="2400" b="1" dirty="0">
                <a:latin typeface="Zona Pro Bold" panose="02010803040002020004" pitchFamily="50" charset="0"/>
              </a:rPr>
              <a:t>Business travelers will be able to make important connections at these conferences.</a:t>
            </a:r>
          </a:p>
          <a:p>
            <a:r>
              <a:rPr lang="en-US" sz="2400" b="1" dirty="0">
                <a:latin typeface="Zona Pro Bold" panose="02010803040002020004" pitchFamily="50" charset="0"/>
              </a:rPr>
              <a:t>Meeting with a few participants could potentially be done with Zoom or through virtual teleconferencing systems at hotel chains like Accor. </a:t>
            </a:r>
          </a:p>
        </p:txBody>
      </p:sp>
    </p:spTree>
    <p:extLst>
      <p:ext uri="{BB962C8B-B14F-4D97-AF65-F5344CB8AC3E}">
        <p14:creationId xmlns:p14="http://schemas.microsoft.com/office/powerpoint/2010/main" val="3346031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7172378-4CB8-4A2E-8D0F-981D00E48985}"/>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8DB92F6D-0CD8-4907-A872-96C3B0217A42}"/>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6E3FDC3C-FA9D-4442-946F-D47EAAA25492}"/>
              </a:ext>
            </a:extLst>
          </p:cNvPr>
          <p:cNvSpPr>
            <a:spLocks noGrp="1"/>
          </p:cNvSpPr>
          <p:nvPr>
            <p:ph type="sldNum" sz="quarter" idx="12"/>
          </p:nvPr>
        </p:nvSpPr>
        <p:spPr/>
        <p:txBody>
          <a:bodyPr/>
          <a:lstStyle/>
          <a:p>
            <a:fld id="{437794D7-DC86-9A4E-9C9F-0B324FE8876A}" type="slidenum">
              <a:rPr lang="en-US" smtClean="0"/>
              <a:pPr/>
              <a:t>24</a:t>
            </a:fld>
            <a:endParaRPr lang="en-US" dirty="0"/>
          </a:p>
        </p:txBody>
      </p:sp>
      <p:sp>
        <p:nvSpPr>
          <p:cNvPr id="6" name="Content Placeholder 2">
            <a:extLst>
              <a:ext uri="{FF2B5EF4-FFF2-40B4-BE49-F238E27FC236}">
                <a16:creationId xmlns:a16="http://schemas.microsoft.com/office/drawing/2014/main" id="{65816136-D649-4073-9CC5-6E1D01B8AE5E}"/>
              </a:ext>
            </a:extLst>
          </p:cNvPr>
          <p:cNvSpPr txBox="1">
            <a:spLocks/>
          </p:cNvSpPr>
          <p:nvPr/>
        </p:nvSpPr>
        <p:spPr>
          <a:xfrm>
            <a:off x="18878" y="927652"/>
            <a:ext cx="12188890" cy="5440855"/>
          </a:xfrm>
          <a:prstGeom prst="rect">
            <a:avLst/>
          </a:prstGeom>
        </p:spPr>
        <p:txBody>
          <a:bodyPr>
            <a:normAutofit fontScale="77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b="1" u="sng" dirty="0">
                <a:latin typeface="Zona Pro Bold" panose="02010803040002020004" pitchFamily="50" charset="0"/>
              </a:rPr>
              <a:t>SARS-COV2-TESTING &amp; VACCINATION FOR GENERAL PUBLIC / GROUP-CONFERENCE BUSINESS</a:t>
            </a:r>
          </a:p>
          <a:p>
            <a:r>
              <a:rPr lang="en-US" sz="2600" b="1" dirty="0">
                <a:latin typeface="Zona Pro Bold" panose="02010803040002020004" pitchFamily="50" charset="0"/>
              </a:rPr>
              <a:t>Hotels, Event Halls or Stadiums (Messe Luzern) could become test or vaccination centers for the general public. The cost for a test is approx. CHF 8.-, the vaccination is offered/paid by the Government. </a:t>
            </a:r>
          </a:p>
          <a:p>
            <a:r>
              <a:rPr lang="en-US" sz="2600" b="1" dirty="0">
                <a:latin typeface="Zona Pro Bold" panose="02010803040002020004" pitchFamily="50" charset="0"/>
              </a:rPr>
              <a:t>Some Asian countries have shown that broad-based testing of the population and at the border, can be cheaper than a lockdown for everybody with its foregone revenues and salaries.</a:t>
            </a:r>
          </a:p>
          <a:p>
            <a:r>
              <a:rPr lang="en-US" sz="2600" b="1" dirty="0">
                <a:latin typeface="Zona Pro Bold" panose="02010803040002020004" pitchFamily="50" charset="0"/>
              </a:rPr>
              <a:t>Big Hospitality-Event planners (Street Parade) are involved in the logistics to help the doctors and hospitals to manage the big crowds, the flow of people. Some additional administrative jobs needed at the reception.</a:t>
            </a:r>
          </a:p>
          <a:p>
            <a:r>
              <a:rPr lang="en-US" sz="2600" b="1" dirty="0">
                <a:latin typeface="Zona Pro Bold" panose="02010803040002020004" pitchFamily="50" charset="0"/>
              </a:rPr>
              <a:t>Hotels could offer quarantines. For the conference business, even after the first vaccinations, for a hotel it is important to provide fast and reliable testing facilities for every single participant, to reassure all conference attendees and participants.</a:t>
            </a:r>
          </a:p>
          <a:p>
            <a:r>
              <a:rPr lang="en-US" sz="2600" b="1" dirty="0">
                <a:latin typeface="Zona Pro Bold" panose="02010803040002020004" pitchFamily="50" charset="0"/>
              </a:rPr>
              <a:t>Meeting planners could schedule the testing on the site of the hotel before the beginning of a conference. Specialized third-party providers (medical center employees) could guarantee the highest test standards for the meeting and events professionals. </a:t>
            </a:r>
          </a:p>
          <a:p>
            <a:r>
              <a:rPr lang="en-US" sz="2600" b="1" dirty="0">
                <a:latin typeface="Zona Pro Bold" panose="02010803040002020004" pitchFamily="50" charset="0"/>
              </a:rPr>
              <a:t>In case of successful vaccinations and with the issuance of the COVID-19 immunity certificate, the travelers could enter the destination countries without having to do the quarantine (Health-Passport).</a:t>
            </a:r>
          </a:p>
          <a:p>
            <a:r>
              <a:rPr lang="en-US" sz="2600" b="1" dirty="0">
                <a:latin typeface="Zona Pro Bold" panose="02010803040002020004" pitchFamily="50" charset="0"/>
              </a:rPr>
              <a:t>To respect the privacy of the individual, the immunity certificate, doesn’t need to mention if the certificate has been issued thanks to a vaccination or a test, or thanks to the recovery from COVID-19. The certificate is necessary for </a:t>
            </a:r>
            <a:r>
              <a:rPr lang="en-US" sz="2600" b="1">
                <a:latin typeface="Zona Pro Bold" panose="02010803040002020004" pitchFamily="50" charset="0"/>
              </a:rPr>
              <a:t>international tourism. Domestically</a:t>
            </a:r>
            <a:r>
              <a:rPr lang="en-US" sz="2600" b="1" dirty="0">
                <a:latin typeface="Zona Pro Bold" panose="02010803040002020004" pitchFamily="50" charset="0"/>
              </a:rPr>
              <a:t>, the certificate is needed for big events, clubs and discos. </a:t>
            </a:r>
          </a:p>
        </p:txBody>
      </p:sp>
      <p:sp>
        <p:nvSpPr>
          <p:cNvPr id="7" name="Titel 1">
            <a:extLst>
              <a:ext uri="{FF2B5EF4-FFF2-40B4-BE49-F238E27FC236}">
                <a16:creationId xmlns:a16="http://schemas.microsoft.com/office/drawing/2014/main" id="{192D9E97-C0B2-4B61-B9FD-9A0D76D56AD8}"/>
              </a:ext>
            </a:extLst>
          </p:cNvPr>
          <p:cNvSpPr txBox="1">
            <a:spLocks/>
          </p:cNvSpPr>
          <p:nvPr/>
        </p:nvSpPr>
        <p:spPr>
          <a:xfrm>
            <a:off x="3023844" y="389493"/>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8" name="Grafik 7">
            <a:extLst>
              <a:ext uri="{FF2B5EF4-FFF2-40B4-BE49-F238E27FC236}">
                <a16:creationId xmlns:a16="http://schemas.microsoft.com/office/drawing/2014/main" id="{8FC9AB81-A256-4322-BAC4-EB35FF64FB86}"/>
              </a:ext>
            </a:extLst>
          </p:cNvPr>
          <p:cNvPicPr>
            <a:picLocks noChangeAspect="1"/>
          </p:cNvPicPr>
          <p:nvPr/>
        </p:nvPicPr>
        <p:blipFill>
          <a:blip r:embed="rId2"/>
          <a:stretch>
            <a:fillRect/>
          </a:stretch>
        </p:blipFill>
        <p:spPr>
          <a:xfrm>
            <a:off x="8791134" y="5754914"/>
            <a:ext cx="3416634" cy="1140200"/>
          </a:xfrm>
          <a:prstGeom prst="rect">
            <a:avLst/>
          </a:prstGeom>
        </p:spPr>
      </p:pic>
    </p:spTree>
    <p:extLst>
      <p:ext uri="{BB962C8B-B14F-4D97-AF65-F5344CB8AC3E}">
        <p14:creationId xmlns:p14="http://schemas.microsoft.com/office/powerpoint/2010/main" val="424679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A1D7346-C54C-4ED6-A6B5-77E9E005CF37}"/>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7CB30517-64FF-4D6D-8133-A5018B8C7DE9}"/>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18CC317-FD0C-462E-A35F-70E750AC67D6}"/>
              </a:ext>
            </a:extLst>
          </p:cNvPr>
          <p:cNvSpPr>
            <a:spLocks noGrp="1"/>
          </p:cNvSpPr>
          <p:nvPr>
            <p:ph type="sldNum" sz="quarter" idx="12"/>
          </p:nvPr>
        </p:nvSpPr>
        <p:spPr/>
        <p:txBody>
          <a:bodyPr/>
          <a:lstStyle/>
          <a:p>
            <a:fld id="{437794D7-DC86-9A4E-9C9F-0B324FE8876A}" type="slidenum">
              <a:rPr lang="en-US" smtClean="0"/>
              <a:pPr/>
              <a:t>25</a:t>
            </a:fld>
            <a:endParaRPr lang="en-US" dirty="0"/>
          </a:p>
        </p:txBody>
      </p:sp>
      <p:sp>
        <p:nvSpPr>
          <p:cNvPr id="6" name="Content Placeholder 2">
            <a:extLst>
              <a:ext uri="{FF2B5EF4-FFF2-40B4-BE49-F238E27FC236}">
                <a16:creationId xmlns:a16="http://schemas.microsoft.com/office/drawing/2014/main" id="{5FF21497-43C5-4B19-9B61-57510589B757}"/>
              </a:ext>
            </a:extLst>
          </p:cNvPr>
          <p:cNvSpPr txBox="1">
            <a:spLocks/>
          </p:cNvSpPr>
          <p:nvPr/>
        </p:nvSpPr>
        <p:spPr>
          <a:xfrm>
            <a:off x="57545" y="1046457"/>
            <a:ext cx="12188890" cy="4514067"/>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EXAMPLE OF MINIMIZATION OF RISK OF INFECTION AT POLITICAL CONFERENCE IN PARIS</a:t>
            </a:r>
          </a:p>
          <a:p>
            <a:pPr marL="0" indent="0">
              <a:buNone/>
            </a:pPr>
            <a:endParaRPr lang="en-US" sz="10000" b="1" dirty="0">
              <a:latin typeface="Zona Pro Bold" panose="02010803040002020004" pitchFamily="50" charset="0"/>
            </a:endParaRPr>
          </a:p>
          <a:p>
            <a:pPr marL="0" indent="0">
              <a:buNone/>
            </a:pPr>
            <a:endParaRPr lang="en-US" dirty="0"/>
          </a:p>
        </p:txBody>
      </p:sp>
      <p:sp>
        <p:nvSpPr>
          <p:cNvPr id="7" name="Titel 1">
            <a:extLst>
              <a:ext uri="{FF2B5EF4-FFF2-40B4-BE49-F238E27FC236}">
                <a16:creationId xmlns:a16="http://schemas.microsoft.com/office/drawing/2014/main" id="{3E510207-65F7-4638-AF1A-7593D74907BF}"/>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8" name="Grafik 7">
            <a:extLst>
              <a:ext uri="{FF2B5EF4-FFF2-40B4-BE49-F238E27FC236}">
                <a16:creationId xmlns:a16="http://schemas.microsoft.com/office/drawing/2014/main" id="{B95F78B4-7245-4E2F-9A8C-2BDF1C7B9B01}"/>
              </a:ext>
            </a:extLst>
          </p:cNvPr>
          <p:cNvPicPr>
            <a:picLocks noChangeAspect="1"/>
          </p:cNvPicPr>
          <p:nvPr/>
        </p:nvPicPr>
        <p:blipFill>
          <a:blip r:embed="rId2"/>
          <a:stretch>
            <a:fillRect/>
          </a:stretch>
        </p:blipFill>
        <p:spPr>
          <a:xfrm>
            <a:off x="1736202" y="1567543"/>
            <a:ext cx="7818615" cy="5290457"/>
          </a:xfrm>
          <a:prstGeom prst="rect">
            <a:avLst/>
          </a:prstGeom>
        </p:spPr>
      </p:pic>
    </p:spTree>
    <p:extLst>
      <p:ext uri="{BB962C8B-B14F-4D97-AF65-F5344CB8AC3E}">
        <p14:creationId xmlns:p14="http://schemas.microsoft.com/office/powerpoint/2010/main" val="1920743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9A2EDC6-B648-4CD7-9396-B8DD4922F08D}"/>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E72A84A9-4297-4E72-AAC1-B7036AB9A094}"/>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5476DD6A-B2CC-48AA-8CAC-28511E207592}"/>
              </a:ext>
            </a:extLst>
          </p:cNvPr>
          <p:cNvSpPr>
            <a:spLocks noGrp="1"/>
          </p:cNvSpPr>
          <p:nvPr>
            <p:ph type="sldNum" sz="quarter" idx="12"/>
          </p:nvPr>
        </p:nvSpPr>
        <p:spPr/>
        <p:txBody>
          <a:bodyPr/>
          <a:lstStyle/>
          <a:p>
            <a:fld id="{437794D7-DC86-9A4E-9C9F-0B324FE8876A}" type="slidenum">
              <a:rPr lang="en-US" smtClean="0"/>
              <a:pPr/>
              <a:t>26</a:t>
            </a:fld>
            <a:endParaRPr lang="en-US" dirty="0"/>
          </a:p>
        </p:txBody>
      </p:sp>
      <p:pic>
        <p:nvPicPr>
          <p:cNvPr id="6" name="Grafik 5">
            <a:extLst>
              <a:ext uri="{FF2B5EF4-FFF2-40B4-BE49-F238E27FC236}">
                <a16:creationId xmlns:a16="http://schemas.microsoft.com/office/drawing/2014/main" id="{6721BB66-40A0-44F7-B208-F3369CC729B8}"/>
              </a:ext>
            </a:extLst>
          </p:cNvPr>
          <p:cNvPicPr>
            <a:picLocks noChangeAspect="1"/>
          </p:cNvPicPr>
          <p:nvPr/>
        </p:nvPicPr>
        <p:blipFill>
          <a:blip r:embed="rId2"/>
          <a:stretch>
            <a:fillRect/>
          </a:stretch>
        </p:blipFill>
        <p:spPr>
          <a:xfrm>
            <a:off x="1736202" y="1399707"/>
            <a:ext cx="7818615" cy="5458293"/>
          </a:xfrm>
          <a:prstGeom prst="rect">
            <a:avLst/>
          </a:prstGeom>
        </p:spPr>
      </p:pic>
      <p:sp>
        <p:nvSpPr>
          <p:cNvPr id="7" name="Content Placeholder 2">
            <a:extLst>
              <a:ext uri="{FF2B5EF4-FFF2-40B4-BE49-F238E27FC236}">
                <a16:creationId xmlns:a16="http://schemas.microsoft.com/office/drawing/2014/main" id="{BED9FB52-7859-462A-AFB7-B6632339333D}"/>
              </a:ext>
            </a:extLst>
          </p:cNvPr>
          <p:cNvSpPr txBox="1">
            <a:spLocks/>
          </p:cNvSpPr>
          <p:nvPr/>
        </p:nvSpPr>
        <p:spPr>
          <a:xfrm>
            <a:off x="57545" y="1046457"/>
            <a:ext cx="12188890" cy="4514067"/>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EXAMPLE OF MINIMIZE RISK OF INFECTION AT POLITICAL CONFERENCE IN PARIS</a:t>
            </a:r>
          </a:p>
          <a:p>
            <a:pPr marL="0" indent="0">
              <a:buNone/>
            </a:pPr>
            <a:endParaRPr lang="en-US" sz="10000" b="1" dirty="0">
              <a:latin typeface="Zona Pro Bold" panose="02010803040002020004" pitchFamily="50" charset="0"/>
            </a:endParaRPr>
          </a:p>
          <a:p>
            <a:pPr marL="0" indent="0">
              <a:buNone/>
            </a:pPr>
            <a:endParaRPr lang="en-US" dirty="0"/>
          </a:p>
        </p:txBody>
      </p:sp>
      <p:sp>
        <p:nvSpPr>
          <p:cNvPr id="8" name="Titel 1">
            <a:extLst>
              <a:ext uri="{FF2B5EF4-FFF2-40B4-BE49-F238E27FC236}">
                <a16:creationId xmlns:a16="http://schemas.microsoft.com/office/drawing/2014/main" id="{FCE326A6-4BC8-4408-BB02-127C5D3F7731}"/>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73365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94F30C1-7A47-4229-B871-8322C3288E5B}"/>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EAC99F22-8897-405E-A8C3-650379BDD94D}"/>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792A3E2B-2541-465D-8FA5-5A4D2BCDE55A}"/>
              </a:ext>
            </a:extLst>
          </p:cNvPr>
          <p:cNvSpPr>
            <a:spLocks noGrp="1"/>
          </p:cNvSpPr>
          <p:nvPr>
            <p:ph type="sldNum" sz="quarter" idx="12"/>
          </p:nvPr>
        </p:nvSpPr>
        <p:spPr/>
        <p:txBody>
          <a:bodyPr/>
          <a:lstStyle/>
          <a:p>
            <a:fld id="{437794D7-DC86-9A4E-9C9F-0B324FE8876A}" type="slidenum">
              <a:rPr lang="en-US" smtClean="0"/>
              <a:pPr/>
              <a:t>27</a:t>
            </a:fld>
            <a:endParaRPr lang="en-US" dirty="0"/>
          </a:p>
        </p:txBody>
      </p:sp>
      <p:pic>
        <p:nvPicPr>
          <p:cNvPr id="6" name="Grafik 5">
            <a:extLst>
              <a:ext uri="{FF2B5EF4-FFF2-40B4-BE49-F238E27FC236}">
                <a16:creationId xmlns:a16="http://schemas.microsoft.com/office/drawing/2014/main" id="{06D0C506-CFF6-41D9-B8C1-188A6355895A}"/>
              </a:ext>
            </a:extLst>
          </p:cNvPr>
          <p:cNvPicPr>
            <a:picLocks noChangeAspect="1"/>
          </p:cNvPicPr>
          <p:nvPr/>
        </p:nvPicPr>
        <p:blipFill>
          <a:blip r:embed="rId2"/>
          <a:stretch>
            <a:fillRect/>
          </a:stretch>
        </p:blipFill>
        <p:spPr>
          <a:xfrm>
            <a:off x="1147762" y="2554777"/>
            <a:ext cx="9896475" cy="2476500"/>
          </a:xfrm>
          <a:prstGeom prst="rect">
            <a:avLst/>
          </a:prstGeom>
        </p:spPr>
      </p:pic>
      <p:sp>
        <p:nvSpPr>
          <p:cNvPr id="7" name="Content Placeholder 2">
            <a:extLst>
              <a:ext uri="{FF2B5EF4-FFF2-40B4-BE49-F238E27FC236}">
                <a16:creationId xmlns:a16="http://schemas.microsoft.com/office/drawing/2014/main" id="{4369D027-4BE2-443A-BE4E-7FFD94163480}"/>
              </a:ext>
            </a:extLst>
          </p:cNvPr>
          <p:cNvSpPr txBox="1">
            <a:spLocks/>
          </p:cNvSpPr>
          <p:nvPr/>
        </p:nvSpPr>
        <p:spPr>
          <a:xfrm>
            <a:off x="135038" y="1104572"/>
            <a:ext cx="11921924" cy="1450205"/>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CH" sz="2300" b="1" u="sng" dirty="0"/>
              <a:t>HYBRID HOTEL MEETINGS</a:t>
            </a:r>
            <a:endParaRPr lang="en-GB" sz="2300" b="1" u="sng" dirty="0"/>
          </a:p>
          <a:p>
            <a:r>
              <a:rPr lang="en-GB" sz="2300" b="1" dirty="0"/>
              <a:t>Accor makes it possible to combine physical meetings with online participants through their worldwide hotel infrastructure.</a:t>
            </a:r>
            <a:endParaRPr lang="de-CH" sz="2300" b="1" dirty="0"/>
          </a:p>
        </p:txBody>
      </p:sp>
      <p:sp>
        <p:nvSpPr>
          <p:cNvPr id="8" name="Titel 1">
            <a:extLst>
              <a:ext uri="{FF2B5EF4-FFF2-40B4-BE49-F238E27FC236}">
                <a16:creationId xmlns:a16="http://schemas.microsoft.com/office/drawing/2014/main" id="{829CAC2B-5D9C-4A50-BF24-C5D87636A69C}"/>
              </a:ext>
            </a:extLst>
          </p:cNvPr>
          <p:cNvSpPr txBox="1">
            <a:spLocks/>
          </p:cNvSpPr>
          <p:nvPr/>
        </p:nvSpPr>
        <p:spPr>
          <a:xfrm>
            <a:off x="3023844" y="474436"/>
            <a:ext cx="931393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374558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B9B6F2A-6221-4EAC-8787-B4BE8DD99EB7}"/>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C22301B3-BED4-4DFB-B6D6-5E1056893481}"/>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901EFB9F-A9DB-4E33-8AC4-A7734CB56D30}"/>
              </a:ext>
            </a:extLst>
          </p:cNvPr>
          <p:cNvSpPr>
            <a:spLocks noGrp="1"/>
          </p:cNvSpPr>
          <p:nvPr>
            <p:ph type="sldNum" sz="quarter" idx="12"/>
          </p:nvPr>
        </p:nvSpPr>
        <p:spPr/>
        <p:txBody>
          <a:bodyPr/>
          <a:lstStyle/>
          <a:p>
            <a:fld id="{437794D7-DC86-9A4E-9C9F-0B324FE8876A}" type="slidenum">
              <a:rPr lang="en-US" smtClean="0"/>
              <a:pPr/>
              <a:t>28</a:t>
            </a:fld>
            <a:endParaRPr lang="en-US" dirty="0"/>
          </a:p>
        </p:txBody>
      </p:sp>
      <p:pic>
        <p:nvPicPr>
          <p:cNvPr id="6" name="Picture 6">
            <a:extLst>
              <a:ext uri="{FF2B5EF4-FFF2-40B4-BE49-F238E27FC236}">
                <a16:creationId xmlns:a16="http://schemas.microsoft.com/office/drawing/2014/main" id="{5E051684-FEDA-4750-BA27-430629A77688}"/>
              </a:ext>
            </a:extLst>
          </p:cNvPr>
          <p:cNvPicPr>
            <a:picLocks noChangeAspect="1"/>
          </p:cNvPicPr>
          <p:nvPr/>
        </p:nvPicPr>
        <p:blipFill>
          <a:blip r:embed="rId2"/>
          <a:stretch>
            <a:fillRect/>
          </a:stretch>
        </p:blipFill>
        <p:spPr>
          <a:xfrm>
            <a:off x="1662678" y="2251454"/>
            <a:ext cx="7911548" cy="2235326"/>
          </a:xfrm>
          <a:prstGeom prst="rect">
            <a:avLst/>
          </a:prstGeom>
        </p:spPr>
      </p:pic>
      <p:sp>
        <p:nvSpPr>
          <p:cNvPr id="7" name="Content Placeholder 2">
            <a:extLst>
              <a:ext uri="{FF2B5EF4-FFF2-40B4-BE49-F238E27FC236}">
                <a16:creationId xmlns:a16="http://schemas.microsoft.com/office/drawing/2014/main" id="{094CB91E-0345-41D1-8C77-DF86243640BE}"/>
              </a:ext>
            </a:extLst>
          </p:cNvPr>
          <p:cNvSpPr txBox="1">
            <a:spLocks/>
          </p:cNvSpPr>
          <p:nvPr/>
        </p:nvSpPr>
        <p:spPr>
          <a:xfrm>
            <a:off x="393322" y="1303337"/>
            <a:ext cx="11405355"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ZURICH AIRPORT FACILITY TO DO COVID-19 TESTS</a:t>
            </a:r>
            <a:endParaRPr lang="en-US" sz="2400" b="1" dirty="0"/>
          </a:p>
        </p:txBody>
      </p:sp>
      <p:sp>
        <p:nvSpPr>
          <p:cNvPr id="8" name="Titel 1">
            <a:extLst>
              <a:ext uri="{FF2B5EF4-FFF2-40B4-BE49-F238E27FC236}">
                <a16:creationId xmlns:a16="http://schemas.microsoft.com/office/drawing/2014/main" id="{5B2C9895-8493-410A-B40C-A7F739DA06F1}"/>
              </a:ext>
            </a:extLst>
          </p:cNvPr>
          <p:cNvSpPr txBox="1">
            <a:spLocks/>
          </p:cNvSpPr>
          <p:nvPr/>
        </p:nvSpPr>
        <p:spPr>
          <a:xfrm>
            <a:off x="3023844" y="474436"/>
            <a:ext cx="931393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1943048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29</a:t>
            </a:fld>
            <a:endParaRPr lang="en-US" dirty="0"/>
          </a:p>
        </p:txBody>
      </p:sp>
      <p:sp>
        <p:nvSpPr>
          <p:cNvPr id="8" name="Content Placeholder 2">
            <a:extLst>
              <a:ext uri="{FF2B5EF4-FFF2-40B4-BE49-F238E27FC236}">
                <a16:creationId xmlns:a16="http://schemas.microsoft.com/office/drawing/2014/main" id="{DC07D424-F9BC-4835-8CFD-98F49E17F703}"/>
              </a:ext>
            </a:extLst>
          </p:cNvPr>
          <p:cNvSpPr txBox="1">
            <a:spLocks/>
          </p:cNvSpPr>
          <p:nvPr/>
        </p:nvSpPr>
        <p:spPr>
          <a:xfrm>
            <a:off x="254644" y="941250"/>
            <a:ext cx="8922058"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9600" b="1" dirty="0"/>
          </a:p>
        </p:txBody>
      </p:sp>
      <p:sp>
        <p:nvSpPr>
          <p:cNvPr id="10" name="Titel 1">
            <a:extLst>
              <a:ext uri="{FF2B5EF4-FFF2-40B4-BE49-F238E27FC236}">
                <a16:creationId xmlns:a16="http://schemas.microsoft.com/office/drawing/2014/main" id="{56D555B4-0FAF-49BF-B6EF-CC5714329426}"/>
              </a:ext>
            </a:extLst>
          </p:cNvPr>
          <p:cNvSpPr>
            <a:spLocks noGrp="1"/>
          </p:cNvSpPr>
          <p:nvPr>
            <p:ph type="title"/>
          </p:nvPr>
        </p:nvSpPr>
        <p:spPr>
          <a:xfrm>
            <a:off x="3385496" y="333652"/>
            <a:ext cx="10238174" cy="1257300"/>
          </a:xfrm>
        </p:spPr>
        <p:txBody>
          <a:bodyPr/>
          <a:lstStyle/>
          <a:p>
            <a:r>
              <a:rPr lang="de-CH" sz="3500" dirty="0"/>
              <a:t>TOURISM PLANNING &amp; MARKET PRESENCE</a:t>
            </a:r>
            <a:br>
              <a:rPr lang="de-CH" sz="3500" dirty="0"/>
            </a:br>
            <a:endParaRPr lang="en-CH" sz="3500" dirty="0"/>
          </a:p>
        </p:txBody>
      </p:sp>
      <p:sp>
        <p:nvSpPr>
          <p:cNvPr id="11" name="Content Placeholder 2">
            <a:extLst>
              <a:ext uri="{FF2B5EF4-FFF2-40B4-BE49-F238E27FC236}">
                <a16:creationId xmlns:a16="http://schemas.microsoft.com/office/drawing/2014/main" id="{48FD64A3-367B-403D-B9BA-F910399CA479}"/>
              </a:ext>
            </a:extLst>
          </p:cNvPr>
          <p:cNvSpPr txBox="1">
            <a:spLocks/>
          </p:cNvSpPr>
          <p:nvPr/>
        </p:nvSpPr>
        <p:spPr>
          <a:xfrm>
            <a:off x="135038" y="941250"/>
            <a:ext cx="11921924"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9600" b="1" dirty="0">
                <a:latin typeface="Zona Pro Bold" panose="02010803040002020004" pitchFamily="50" charset="0"/>
              </a:rPr>
              <a:t>A better personal service can be provided, if we focus on domestic travelers, as we know them better. We understand the needs of the national clients better.</a:t>
            </a:r>
          </a:p>
          <a:p>
            <a:r>
              <a:rPr lang="en-US" sz="9600" b="1" dirty="0">
                <a:latin typeface="Zona Pro Bold" panose="02010803040002020004" pitchFamily="50" charset="0"/>
              </a:rPr>
              <a:t>Generally, tourism is important for a nation as it is </a:t>
            </a:r>
            <a:r>
              <a:rPr lang="en-US" sz="9600" b="1" dirty="0" err="1">
                <a:latin typeface="Zona Pro Bold" panose="02010803040002020004" pitchFamily="50" charset="0"/>
              </a:rPr>
              <a:t>labour-intensive</a:t>
            </a:r>
            <a:r>
              <a:rPr lang="en-US" sz="9600" b="1" dirty="0">
                <a:latin typeface="Zona Pro Bold" panose="02010803040002020004" pitchFamily="50" charset="0"/>
              </a:rPr>
              <a:t> and promotes entrepreneurship, both factors that help the working class, that might otherwise remain with no job. The aim is to publicize tourism and develop strong tourism suppliers. In some regions a hotel or a cable car is a basic infrastructure like drinking water. The state has to provide this minimal public service by keeping this one hotel/</a:t>
            </a:r>
            <a:r>
              <a:rPr lang="en-US" sz="9600" b="1" dirty="0" err="1">
                <a:latin typeface="Zona Pro Bold" panose="02010803040002020004" pitchFamily="50" charset="0"/>
              </a:rPr>
              <a:t>cablecar</a:t>
            </a:r>
            <a:r>
              <a:rPr lang="en-US" sz="9600" b="1" dirty="0">
                <a:latin typeface="Zona Pro Bold" panose="02010803040002020004" pitchFamily="50" charset="0"/>
              </a:rPr>
              <a:t> open.</a:t>
            </a:r>
          </a:p>
          <a:p>
            <a:r>
              <a:rPr lang="en-US" sz="10000" b="1" dirty="0">
                <a:latin typeface="Zona Pro Bold" panose="02010803040002020004" pitchFamily="50" charset="0"/>
              </a:rPr>
              <a:t>During an economic crisis the close, local, and national travelers have to be stimulated to visit the own county. The domestic market is often the life insurance or the savings account of many businesses.  </a:t>
            </a:r>
          </a:p>
          <a:p>
            <a:r>
              <a:rPr lang="en-US" sz="10000" b="1" dirty="0">
                <a:latin typeface="Zona Pro Bold" panose="02010803040002020004" pitchFamily="50" charset="0"/>
              </a:rPr>
              <a:t>The Swiss meat-producers benefitted from the closure of the border as the Swiss households bought more meat in Switzerland than in the previous years, when they were buying cheaper meat in Germany or Italy.</a:t>
            </a:r>
          </a:p>
          <a:p>
            <a:endParaRPr lang="en-US" sz="10000" b="1" dirty="0">
              <a:latin typeface="Zona Pro Bold" panose="02010803040002020004" pitchFamily="50" charset="0"/>
            </a:endParaRPr>
          </a:p>
        </p:txBody>
      </p:sp>
    </p:spTree>
    <p:extLst>
      <p:ext uri="{BB962C8B-B14F-4D97-AF65-F5344CB8AC3E}">
        <p14:creationId xmlns:p14="http://schemas.microsoft.com/office/powerpoint/2010/main" val="4052064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AB961C-654A-4D84-B500-46143117BA22}"/>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49AD81C3-77B2-4E3A-844F-CF457F28E606}"/>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835DE954-476D-4ECF-AE6F-FD50805F0E83}"/>
              </a:ext>
            </a:extLst>
          </p:cNvPr>
          <p:cNvSpPr>
            <a:spLocks noGrp="1"/>
          </p:cNvSpPr>
          <p:nvPr>
            <p:ph type="sldNum" sz="quarter" idx="12"/>
          </p:nvPr>
        </p:nvSpPr>
        <p:spPr/>
        <p:txBody>
          <a:bodyPr/>
          <a:lstStyle/>
          <a:p>
            <a:fld id="{437794D7-DC86-9A4E-9C9F-0B324FE8876A}" type="slidenum">
              <a:rPr lang="en-US" smtClean="0"/>
              <a:pPr/>
              <a:t>3</a:t>
            </a:fld>
            <a:endParaRPr lang="en-US" dirty="0"/>
          </a:p>
        </p:txBody>
      </p:sp>
      <p:sp>
        <p:nvSpPr>
          <p:cNvPr id="6" name="Content Placeholder 2">
            <a:extLst>
              <a:ext uri="{FF2B5EF4-FFF2-40B4-BE49-F238E27FC236}">
                <a16:creationId xmlns:a16="http://schemas.microsoft.com/office/drawing/2014/main" id="{D00D7389-276A-4FD4-946F-38F673BBE1BB}"/>
              </a:ext>
            </a:extLst>
          </p:cNvPr>
          <p:cNvSpPr txBox="1">
            <a:spLocks/>
          </p:cNvSpPr>
          <p:nvPr/>
        </p:nvSpPr>
        <p:spPr>
          <a:xfrm>
            <a:off x="135038" y="904280"/>
            <a:ext cx="12056962"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9600" b="1" u="sng" dirty="0">
                <a:latin typeface="Zona Pro Bold" panose="02010803040002020004" pitchFamily="50" charset="0"/>
              </a:rPr>
              <a:t>TOURISM AS A NATIONAL OR CITY PRIORITY, GETTING OWN MINISTRY / FUND</a:t>
            </a:r>
          </a:p>
          <a:p>
            <a:r>
              <a:rPr lang="en-US" sz="9600" b="1" dirty="0">
                <a:latin typeface="Zona Pro Bold" panose="02010803040002020004" pitchFamily="50" charset="0"/>
              </a:rPr>
              <a:t>As </a:t>
            </a:r>
            <a:r>
              <a:rPr lang="en-US" sz="9600" b="1" dirty="0">
                <a:solidFill>
                  <a:srgbClr val="FF0000"/>
                </a:solidFill>
                <a:latin typeface="Zona Pro Bold" panose="02010803040002020004" pitchFamily="50" charset="0"/>
              </a:rPr>
              <a:t>in Switzerland mass tourism is not possible, as often seen in the city of Lucerne, </a:t>
            </a:r>
            <a:r>
              <a:rPr lang="en-US" sz="9600" b="1" dirty="0">
                <a:latin typeface="Zona Pro Bold" panose="02010803040002020004" pitchFamily="50" charset="0"/>
              </a:rPr>
              <a:t>due to the many bottlenecks of such a small country, </a:t>
            </a:r>
            <a:r>
              <a:rPr lang="en-US" sz="9600" b="1" dirty="0">
                <a:solidFill>
                  <a:srgbClr val="FF0000"/>
                </a:solidFill>
                <a:latin typeface="Zona Pro Bold" panose="02010803040002020004" pitchFamily="50" charset="0"/>
              </a:rPr>
              <a:t>by focusing on 4 and 5 Star tourists </a:t>
            </a:r>
            <a:r>
              <a:rPr lang="en-US" sz="9600" b="1" dirty="0">
                <a:latin typeface="Zona Pro Bold" panose="02010803040002020004" pitchFamily="50" charset="0"/>
              </a:rPr>
              <a:t>the tourist flows can be managed much better. With less customers the cooks and hoteliers have more time to prepare the meals or the hotel stay of the fewer clients. That way, revenues can be maximized. </a:t>
            </a:r>
          </a:p>
          <a:p>
            <a:r>
              <a:rPr lang="en-US" sz="9600" b="1" dirty="0">
                <a:latin typeface="Zona Pro Bold" panose="02010803040002020004" pitchFamily="50" charset="0"/>
              </a:rPr>
              <a:t>With increasing income and wealth inequalities, less people will afford to travel anyway.</a:t>
            </a:r>
          </a:p>
          <a:p>
            <a:r>
              <a:rPr lang="en-US" sz="9600" b="1" dirty="0">
                <a:solidFill>
                  <a:srgbClr val="FF0000"/>
                </a:solidFill>
                <a:latin typeface="Zona Pro Bold" panose="02010803040002020004" pitchFamily="50" charset="0"/>
              </a:rPr>
              <a:t>Hotels can enjoy lower value added tax rates</a:t>
            </a:r>
            <a:r>
              <a:rPr lang="en-US" sz="9600" b="1" dirty="0">
                <a:latin typeface="Zona Pro Bold" panose="02010803040002020004" pitchFamily="50" charset="0"/>
              </a:rPr>
              <a:t>, similar to the food retailers and the bakers (2.5%). Hotels are subject to a value added tax of </a:t>
            </a:r>
            <a:r>
              <a:rPr lang="en-US" sz="9600" b="1" dirty="0">
                <a:solidFill>
                  <a:srgbClr val="FF0000"/>
                </a:solidFill>
                <a:latin typeface="Zona Pro Bold" panose="02010803040002020004" pitchFamily="50" charset="0"/>
              </a:rPr>
              <a:t>3.7% compared with approx. 7.7% for the other businesses in Switzerland and 20% on average in the EU</a:t>
            </a:r>
            <a:r>
              <a:rPr lang="en-US" sz="9600" b="1" dirty="0">
                <a:latin typeface="Zona Pro Bold" panose="02010803040002020004" pitchFamily="50" charset="0"/>
              </a:rPr>
              <a:t>.</a:t>
            </a:r>
          </a:p>
          <a:p>
            <a:r>
              <a:rPr lang="en-US" sz="9600" b="1" dirty="0">
                <a:latin typeface="Zona Pro Bold" panose="02010803040002020004" pitchFamily="50" charset="0"/>
              </a:rPr>
              <a:t>Additional touristic services (wine, cloths, transportation), which are normally charged at 7.7%, can be sold by the hotel at the same value-added tax rate of 3.7% if the extra sale doesn’t exceed 45% of the total hotel invoice.</a:t>
            </a:r>
          </a:p>
          <a:p>
            <a:r>
              <a:rPr lang="en-US" sz="9600" b="1" dirty="0">
                <a:latin typeface="Zona Pro Bold" panose="02010803040002020004" pitchFamily="50" charset="0"/>
              </a:rPr>
              <a:t>With a constant flow of paying tourists, cities can maintain a cultural infrastructure as well, with museums, opera houses, concert halls, theaters, parks, which cannot survive only with local guests, like the city of Florence and Bologna in Italy, or Zurich and Lucerne in Switzerland. </a:t>
            </a:r>
          </a:p>
        </p:txBody>
      </p:sp>
      <p:sp>
        <p:nvSpPr>
          <p:cNvPr id="7" name="Titel 1">
            <a:extLst>
              <a:ext uri="{FF2B5EF4-FFF2-40B4-BE49-F238E27FC236}">
                <a16:creationId xmlns:a16="http://schemas.microsoft.com/office/drawing/2014/main" id="{8ACD193C-34C2-48EE-B8AD-4E5584572B10}"/>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Tree>
    <p:extLst>
      <p:ext uri="{BB962C8B-B14F-4D97-AF65-F5344CB8AC3E}">
        <p14:creationId xmlns:p14="http://schemas.microsoft.com/office/powerpoint/2010/main" val="371962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BC24FD-7149-4930-9D4D-43CE1926BA8B}"/>
              </a:ext>
            </a:extLst>
          </p:cNvPr>
          <p:cNvSpPr>
            <a:spLocks noGrp="1"/>
          </p:cNvSpPr>
          <p:nvPr>
            <p:ph type="title"/>
          </p:nvPr>
        </p:nvSpPr>
        <p:spPr>
          <a:xfrm>
            <a:off x="3073092" y="428141"/>
            <a:ext cx="10515600" cy="1257300"/>
          </a:xfrm>
        </p:spPr>
        <p:txBody>
          <a:bodyPr/>
          <a:lstStyle/>
          <a:p>
            <a:r>
              <a:rPr lang="de-CH" sz="3800" dirty="0"/>
              <a:t>TOURISM PLANNING &amp; MARKET PRESENCE</a:t>
            </a:r>
          </a:p>
        </p:txBody>
      </p:sp>
      <p:sp>
        <p:nvSpPr>
          <p:cNvPr id="3" name="Datumsplatzhalter 2">
            <a:extLst>
              <a:ext uri="{FF2B5EF4-FFF2-40B4-BE49-F238E27FC236}">
                <a16:creationId xmlns:a16="http://schemas.microsoft.com/office/drawing/2014/main" id="{0DCD2302-5F8C-4362-A96F-4C44F1F062C7}"/>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44296ABA-5808-45AB-BDF9-4B0C1156D143}"/>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FE0945C-AB68-4A28-9166-041018231669}"/>
              </a:ext>
            </a:extLst>
          </p:cNvPr>
          <p:cNvSpPr>
            <a:spLocks noGrp="1"/>
          </p:cNvSpPr>
          <p:nvPr>
            <p:ph type="sldNum" sz="quarter" idx="12"/>
          </p:nvPr>
        </p:nvSpPr>
        <p:spPr/>
        <p:txBody>
          <a:bodyPr/>
          <a:lstStyle/>
          <a:p>
            <a:fld id="{437794D7-DC86-9A4E-9C9F-0B324FE8876A}" type="slidenum">
              <a:rPr lang="en-US" smtClean="0"/>
              <a:pPr/>
              <a:t>30</a:t>
            </a:fld>
            <a:endParaRPr lang="en-US" dirty="0"/>
          </a:p>
        </p:txBody>
      </p:sp>
      <p:sp>
        <p:nvSpPr>
          <p:cNvPr id="6" name="Content Placeholder 2">
            <a:extLst>
              <a:ext uri="{FF2B5EF4-FFF2-40B4-BE49-F238E27FC236}">
                <a16:creationId xmlns:a16="http://schemas.microsoft.com/office/drawing/2014/main" id="{B4AE414A-DD90-4BC1-8C72-EA2CD085AF9A}"/>
              </a:ext>
            </a:extLst>
          </p:cNvPr>
          <p:cNvSpPr txBox="1">
            <a:spLocks/>
          </p:cNvSpPr>
          <p:nvPr/>
        </p:nvSpPr>
        <p:spPr>
          <a:xfrm>
            <a:off x="135038" y="947609"/>
            <a:ext cx="12188890"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10000" b="1" dirty="0">
                <a:latin typeface="Zona Pro Bold" panose="02010803040002020004" pitchFamily="50" charset="0"/>
              </a:rPr>
              <a:t>Offer menus or room nights at a 10% discount to do a good restart. Offer voucher-cards with discounts allowing to obtain money earlier, which is good for the liquidity. </a:t>
            </a:r>
          </a:p>
          <a:p>
            <a:r>
              <a:rPr lang="en-US" sz="10000" b="1" dirty="0">
                <a:latin typeface="Zona Pro Bold" panose="02010803040002020004" pitchFamily="50" charset="0"/>
              </a:rPr>
              <a:t>Lower transportation costs for the tourists (lower train and plane ticket prices). But domestic travelers are much more difficult to control as they can make spontaneous last-minute decisions depending on the weather and don’t need to book a flight well in advance. Asian tourists will take the tour/party even if the weather is not so good and the vacation schedule is not flexible. </a:t>
            </a:r>
          </a:p>
          <a:p>
            <a:r>
              <a:rPr lang="en-US" sz="10000" b="1" dirty="0">
                <a:latin typeface="Zona Pro Bold" panose="02010803040002020004" pitchFamily="50" charset="0"/>
              </a:rPr>
              <a:t>Provide enough space inside the restaurants to continue to comply with social distancing rules for another 10 to 12 months. In winter nobody will sit in the garden outside, it will be too cold.  </a:t>
            </a:r>
          </a:p>
          <a:p>
            <a:r>
              <a:rPr lang="en-US" sz="10000" b="1" dirty="0">
                <a:latin typeface="Zona Pro Bold" panose="02010803040002020004" pitchFamily="50" charset="0"/>
              </a:rPr>
              <a:t>Short-term the group business will suffer as tourists avoid the risk to travel in bigger groups to consistently respect social distancing.</a:t>
            </a:r>
          </a:p>
          <a:p>
            <a:r>
              <a:rPr lang="en-US" sz="10000" b="1" dirty="0">
                <a:latin typeface="Zona Pro Bold" panose="02010803040002020004" pitchFamily="50" charset="0"/>
              </a:rPr>
              <a:t>Instead, domestic travelers will book more micro-trips (duration 2-3 days, over </a:t>
            </a:r>
            <a:r>
              <a:rPr lang="en-US" sz="10000" b="1" dirty="0" err="1">
                <a:latin typeface="Zona Pro Bold" panose="02010803040002020004" pitchFamily="50" charset="0"/>
              </a:rPr>
              <a:t>bridgedays</a:t>
            </a:r>
            <a:r>
              <a:rPr lang="en-US" sz="10000" b="1" dirty="0">
                <a:latin typeface="Zona Pro Bold" panose="02010803040002020004" pitchFamily="50" charset="0"/>
              </a:rPr>
              <a:t>) to escape more frequently from the fully-automated and stressful employment in the urban </a:t>
            </a:r>
            <a:r>
              <a:rPr lang="en-US" sz="10000" b="1" dirty="0" err="1">
                <a:latin typeface="Zona Pro Bold" panose="02010803040002020004" pitchFamily="50" charset="0"/>
              </a:rPr>
              <a:t>centres</a:t>
            </a:r>
            <a:r>
              <a:rPr lang="en-US" sz="10000" b="1" dirty="0">
                <a:latin typeface="Zona Pro Bold" panose="02010803040002020004" pitchFamily="50" charset="0"/>
              </a:rPr>
              <a:t>.</a:t>
            </a:r>
          </a:p>
          <a:p>
            <a:endParaRPr lang="en-US" sz="10000" b="1" dirty="0">
              <a:latin typeface="Zona Pro Bold" panose="02010803040002020004" pitchFamily="50" charset="0"/>
            </a:endParaRPr>
          </a:p>
          <a:p>
            <a:pPr marL="0" indent="0">
              <a:buNone/>
            </a:pPr>
            <a:endParaRPr lang="en-US" dirty="0"/>
          </a:p>
        </p:txBody>
      </p:sp>
    </p:spTree>
    <p:extLst>
      <p:ext uri="{BB962C8B-B14F-4D97-AF65-F5344CB8AC3E}">
        <p14:creationId xmlns:p14="http://schemas.microsoft.com/office/powerpoint/2010/main" val="377800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4BBA3B-ED89-427D-93BA-BF7B18E1F24E}"/>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9A453997-F57C-4398-8C52-78522D597AD9}"/>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98E9F44C-3CD5-467C-8AB2-2C5ED178D625}"/>
              </a:ext>
            </a:extLst>
          </p:cNvPr>
          <p:cNvSpPr>
            <a:spLocks noGrp="1"/>
          </p:cNvSpPr>
          <p:nvPr>
            <p:ph type="sldNum" sz="quarter" idx="12"/>
          </p:nvPr>
        </p:nvSpPr>
        <p:spPr/>
        <p:txBody>
          <a:bodyPr/>
          <a:lstStyle/>
          <a:p>
            <a:fld id="{437794D7-DC86-9A4E-9C9F-0B324FE8876A}" type="slidenum">
              <a:rPr lang="en-US" smtClean="0"/>
              <a:pPr/>
              <a:t>31</a:t>
            </a:fld>
            <a:endParaRPr lang="en-US" dirty="0"/>
          </a:p>
        </p:txBody>
      </p:sp>
      <p:sp>
        <p:nvSpPr>
          <p:cNvPr id="6" name="Content Placeholder 2">
            <a:extLst>
              <a:ext uri="{FF2B5EF4-FFF2-40B4-BE49-F238E27FC236}">
                <a16:creationId xmlns:a16="http://schemas.microsoft.com/office/drawing/2014/main" id="{934AB305-3C15-4D70-9F25-6B3219E208D5}"/>
              </a:ext>
            </a:extLst>
          </p:cNvPr>
          <p:cNvSpPr txBox="1">
            <a:spLocks/>
          </p:cNvSpPr>
          <p:nvPr/>
        </p:nvSpPr>
        <p:spPr>
          <a:xfrm>
            <a:off x="3110" y="901976"/>
            <a:ext cx="12188890"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10000" b="1" dirty="0">
                <a:latin typeface="Zona Pro Bold" panose="02010803040002020004" pitchFamily="50" charset="0"/>
              </a:rPr>
              <a:t>In Japan even, due home-working and social distancing, online trips are organized with video-streaming. </a:t>
            </a:r>
          </a:p>
          <a:p>
            <a:r>
              <a:rPr lang="en-US" sz="10000" b="1" dirty="0">
                <a:latin typeface="Zona Pro Bold" panose="02010803040002020004" pitchFamily="50" charset="0"/>
              </a:rPr>
              <a:t>Provide risk management plans to insurers (especially for the business interruption insurer)</a:t>
            </a:r>
          </a:p>
          <a:p>
            <a:r>
              <a:rPr lang="en-US" sz="10000" b="1" dirty="0">
                <a:latin typeface="Zona Pro Bold" panose="02010803040002020004" pitchFamily="50" charset="0"/>
              </a:rPr>
              <a:t>Reverse lockdown step-by-step, one activity after the other. That way only one new “variable” needs to be managed. Example: First re-opening of the schools with return from vacations, then later reopening of big events.</a:t>
            </a:r>
          </a:p>
          <a:p>
            <a:r>
              <a:rPr lang="en-US" sz="10000" b="1" dirty="0">
                <a:latin typeface="Zona Pro Bold" panose="02010803040002020004" pitchFamily="50" charset="0"/>
              </a:rPr>
              <a:t>The focus on domestic tourism will have a negative impact on emerging markets that depend on international tourism. Many jobs will be lost in the emerging markets.</a:t>
            </a:r>
          </a:p>
          <a:p>
            <a:r>
              <a:rPr lang="en-US" sz="10000" b="1" dirty="0">
                <a:latin typeface="Zona Pro Bold" panose="02010803040002020004" pitchFamily="50" charset="0"/>
              </a:rPr>
              <a:t>For big events, it’s easier to enforce social distancing rules on the mountains, rather than on the beach. At the top-station of a </a:t>
            </a:r>
            <a:r>
              <a:rPr lang="en-US" sz="10000" b="1" dirty="0" err="1">
                <a:latin typeface="Zona Pro Bold" panose="02010803040002020004" pitchFamily="50" charset="0"/>
              </a:rPr>
              <a:t>cablecar</a:t>
            </a:r>
            <a:r>
              <a:rPr lang="en-US" sz="10000" b="1" dirty="0">
                <a:latin typeface="Zona Pro Bold" panose="02010803040002020004" pitchFamily="50" charset="0"/>
              </a:rPr>
              <a:t>, there is a better control of the crowd, rather than on the open beach.</a:t>
            </a:r>
          </a:p>
          <a:p>
            <a:r>
              <a:rPr lang="en-US" sz="10000" b="1" dirty="0">
                <a:latin typeface="Zona Pro Bold" panose="02010803040002020004" pitchFamily="50" charset="0"/>
              </a:rPr>
              <a:t>Events for families/Christmas could attract the domestic clients.</a:t>
            </a:r>
          </a:p>
          <a:p>
            <a:r>
              <a:rPr lang="en-US" sz="10000" b="1" dirty="0">
                <a:latin typeface="Zona Pro Bold" panose="02010803040002020004" pitchFamily="50" charset="0"/>
              </a:rPr>
              <a:t>The frequent (business) travelers will come back first, one the international airports fully reopen, then the individual travelers and lastly the group tourists.</a:t>
            </a:r>
          </a:p>
          <a:p>
            <a:pPr marL="0" indent="0">
              <a:buNone/>
            </a:pPr>
            <a:endParaRPr lang="en-US" dirty="0"/>
          </a:p>
        </p:txBody>
      </p:sp>
      <p:sp>
        <p:nvSpPr>
          <p:cNvPr id="7" name="Titel 1">
            <a:extLst>
              <a:ext uri="{FF2B5EF4-FFF2-40B4-BE49-F238E27FC236}">
                <a16:creationId xmlns:a16="http://schemas.microsoft.com/office/drawing/2014/main" id="{8E129A22-51C7-405F-A415-5744570D6712}"/>
              </a:ext>
            </a:extLst>
          </p:cNvPr>
          <p:cNvSpPr>
            <a:spLocks noGrp="1"/>
          </p:cNvSpPr>
          <p:nvPr>
            <p:ph type="title"/>
          </p:nvPr>
        </p:nvSpPr>
        <p:spPr>
          <a:xfrm>
            <a:off x="3073092" y="42814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3139036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DF0DC66-FCD2-4515-9880-38D09770DBEC}"/>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B0E3A7C7-FCD8-4AAF-8227-6334D3654E2B}"/>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B306DAD-4A96-4A9E-AB03-FAA4121EAC37}"/>
              </a:ext>
            </a:extLst>
          </p:cNvPr>
          <p:cNvSpPr>
            <a:spLocks noGrp="1"/>
          </p:cNvSpPr>
          <p:nvPr>
            <p:ph type="sldNum" sz="quarter" idx="12"/>
          </p:nvPr>
        </p:nvSpPr>
        <p:spPr/>
        <p:txBody>
          <a:bodyPr/>
          <a:lstStyle/>
          <a:p>
            <a:fld id="{437794D7-DC86-9A4E-9C9F-0B324FE8876A}" type="slidenum">
              <a:rPr lang="en-US" smtClean="0"/>
              <a:pPr/>
              <a:t>32</a:t>
            </a:fld>
            <a:endParaRPr lang="en-US" dirty="0"/>
          </a:p>
        </p:txBody>
      </p:sp>
      <p:sp>
        <p:nvSpPr>
          <p:cNvPr id="7" name="Content Placeholder 2">
            <a:extLst>
              <a:ext uri="{FF2B5EF4-FFF2-40B4-BE49-F238E27FC236}">
                <a16:creationId xmlns:a16="http://schemas.microsoft.com/office/drawing/2014/main" id="{E0DF7857-026C-4101-9587-63210EA80CEE}"/>
              </a:ext>
            </a:extLst>
          </p:cNvPr>
          <p:cNvSpPr txBox="1">
            <a:spLocks/>
          </p:cNvSpPr>
          <p:nvPr/>
        </p:nvSpPr>
        <p:spPr>
          <a:xfrm>
            <a:off x="3110" y="919845"/>
            <a:ext cx="12188890" cy="2923285"/>
          </a:xfrm>
          <a:prstGeom prst="rect">
            <a:avLst/>
          </a:prstGeom>
        </p:spPr>
        <p:txBody>
          <a:bodyPr>
            <a:normAutofit fontScale="70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000" b="1" u="sng" dirty="0">
                <a:latin typeface="Zona Pro Bold" panose="02010803040002020004" pitchFamily="50" charset="0"/>
              </a:rPr>
              <a:t>POST-SARS-COV2/COVID-19-FOCUS ON DOMESTIC TRAVELERS</a:t>
            </a:r>
          </a:p>
          <a:p>
            <a:r>
              <a:rPr lang="en-US" sz="4000" b="1" dirty="0">
                <a:latin typeface="Zona Pro Bold" panose="02010803040002020004" pitchFamily="50" charset="0"/>
              </a:rPr>
              <a:t>Even with a recovery of the economy, always be prepared for a return of the Sars-CoV2-virus. As with Ebola, and with the much more dangerous pest (Black Death), nature will reproduce dangerous viruses also in the future.</a:t>
            </a:r>
          </a:p>
          <a:p>
            <a:r>
              <a:rPr lang="en-US" sz="4000" b="1" dirty="0">
                <a:latin typeface="Zona Pro Bold" panose="02010803040002020004" pitchFamily="50" charset="0"/>
              </a:rPr>
              <a:t>With denser urbanization, further globalization and frequent flying pandemic diseases might go around more often in the future.</a:t>
            </a:r>
          </a:p>
          <a:p>
            <a:endParaRPr lang="en-US" dirty="0"/>
          </a:p>
        </p:txBody>
      </p:sp>
      <p:sp>
        <p:nvSpPr>
          <p:cNvPr id="8" name="Title 1">
            <a:extLst>
              <a:ext uri="{FF2B5EF4-FFF2-40B4-BE49-F238E27FC236}">
                <a16:creationId xmlns:a16="http://schemas.microsoft.com/office/drawing/2014/main" id="{8A9EDC82-B33B-4F7E-9742-66F1FDAE5C2C}"/>
              </a:ext>
            </a:extLst>
          </p:cNvPr>
          <p:cNvSpPr>
            <a:spLocks noGrp="1"/>
          </p:cNvSpPr>
          <p:nvPr>
            <p:ph type="title"/>
          </p:nvPr>
        </p:nvSpPr>
        <p:spPr>
          <a:xfrm>
            <a:off x="3125337" y="420569"/>
            <a:ext cx="8796587" cy="1257300"/>
          </a:xfrm>
        </p:spPr>
        <p:txBody>
          <a:bodyPr/>
          <a:lstStyle/>
          <a:p>
            <a:r>
              <a:rPr lang="de-CH" sz="3500" dirty="0"/>
              <a:t>TOURISM PLANNING &amp; MARKET PRESENCE</a:t>
            </a:r>
            <a:endParaRPr lang="en-CH" sz="3500" dirty="0"/>
          </a:p>
        </p:txBody>
      </p:sp>
    </p:spTree>
    <p:extLst>
      <p:ext uri="{BB962C8B-B14F-4D97-AF65-F5344CB8AC3E}">
        <p14:creationId xmlns:p14="http://schemas.microsoft.com/office/powerpoint/2010/main" val="3306436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1ACE-4039-43CE-A79A-4A6C036D9FFF}"/>
              </a:ext>
            </a:extLst>
          </p:cNvPr>
          <p:cNvSpPr>
            <a:spLocks noGrp="1"/>
          </p:cNvSpPr>
          <p:nvPr>
            <p:ph type="title"/>
          </p:nvPr>
        </p:nvSpPr>
        <p:spPr>
          <a:xfrm>
            <a:off x="3125337" y="420569"/>
            <a:ext cx="8796587" cy="1257300"/>
          </a:xfrm>
        </p:spPr>
        <p:txBody>
          <a:bodyPr/>
          <a:lstStyle/>
          <a:p>
            <a:r>
              <a:rPr lang="de-CH" sz="3500" dirty="0"/>
              <a:t>TOURISM PLANNING &amp; MARKET PRESENCE</a:t>
            </a:r>
            <a:endParaRPr lang="en-CH" sz="3500" dirty="0"/>
          </a:p>
        </p:txBody>
      </p:sp>
      <p:sp>
        <p:nvSpPr>
          <p:cNvPr id="3" name="Date Placeholder 2">
            <a:extLst>
              <a:ext uri="{FF2B5EF4-FFF2-40B4-BE49-F238E27FC236}">
                <a16:creationId xmlns:a16="http://schemas.microsoft.com/office/drawing/2014/main" id="{DB24D675-2272-454E-80CC-D961D2DA0993}"/>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19AFE46E-01C7-4A42-9205-CCBFC573939E}"/>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427DCD1E-7966-46F5-A2C1-CB2ECD3B9130}"/>
              </a:ext>
            </a:extLst>
          </p:cNvPr>
          <p:cNvSpPr>
            <a:spLocks noGrp="1"/>
          </p:cNvSpPr>
          <p:nvPr>
            <p:ph type="sldNum" sz="quarter" idx="12"/>
          </p:nvPr>
        </p:nvSpPr>
        <p:spPr/>
        <p:txBody>
          <a:bodyPr/>
          <a:lstStyle/>
          <a:p>
            <a:fld id="{437794D7-DC86-9A4E-9C9F-0B324FE8876A}" type="slidenum">
              <a:rPr lang="en-US" smtClean="0"/>
              <a:pPr/>
              <a:t>33</a:t>
            </a:fld>
            <a:endParaRPr lang="en-US" dirty="0"/>
          </a:p>
        </p:txBody>
      </p:sp>
      <p:sp>
        <p:nvSpPr>
          <p:cNvPr id="7" name="Content Placeholder 2">
            <a:extLst>
              <a:ext uri="{FF2B5EF4-FFF2-40B4-BE49-F238E27FC236}">
                <a16:creationId xmlns:a16="http://schemas.microsoft.com/office/drawing/2014/main" id="{5F0E645A-9B58-44E8-B5F0-78DA8E079B38}"/>
              </a:ext>
            </a:extLst>
          </p:cNvPr>
          <p:cNvSpPr txBox="1">
            <a:spLocks/>
          </p:cNvSpPr>
          <p:nvPr/>
        </p:nvSpPr>
        <p:spPr>
          <a:xfrm>
            <a:off x="3110" y="840331"/>
            <a:ext cx="12188890"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10000" b="1" dirty="0">
                <a:latin typeface="Zona Pro Bold" panose="02010803040002020004" pitchFamily="50" charset="0"/>
              </a:rPr>
              <a:t>In Japan even, due home-working and social distancing, online trips are organized with video-streaming. </a:t>
            </a:r>
          </a:p>
          <a:p>
            <a:r>
              <a:rPr lang="en-US" sz="10000" b="1" dirty="0">
                <a:latin typeface="Zona Pro Bold" panose="02010803040002020004" pitchFamily="50" charset="0"/>
              </a:rPr>
              <a:t>Provide risk management plans to insurers (especially for the business interruption insurer)</a:t>
            </a:r>
          </a:p>
          <a:p>
            <a:r>
              <a:rPr lang="en-US" sz="10000" b="1" dirty="0">
                <a:latin typeface="Zona Pro Bold" panose="02010803040002020004" pitchFamily="50" charset="0"/>
              </a:rPr>
              <a:t>Reverse lockdown step-by-step, one activity after the other. That way only one new “variable” needs to be managed. Example: First re-opening of the schools with return from vacations, then later reopening of big events.</a:t>
            </a:r>
          </a:p>
          <a:p>
            <a:r>
              <a:rPr lang="en-US" sz="10000" b="1" dirty="0">
                <a:latin typeface="Zona Pro Bold" panose="02010803040002020004" pitchFamily="50" charset="0"/>
              </a:rPr>
              <a:t>The focus on domestic tourism will have a negative impact on emerging markets that depend on international tourism. Many jobs will be lost in the emerging markets.</a:t>
            </a:r>
          </a:p>
          <a:p>
            <a:r>
              <a:rPr lang="en-US" sz="10000" b="1" dirty="0">
                <a:latin typeface="Zona Pro Bold" panose="02010803040002020004" pitchFamily="50" charset="0"/>
              </a:rPr>
              <a:t>For big events, it’s easier to enforce social distancing rules on the mountains, rather than on the beach. At the top-station of a </a:t>
            </a:r>
            <a:r>
              <a:rPr lang="en-US" sz="10000" b="1" dirty="0" err="1">
                <a:latin typeface="Zona Pro Bold" panose="02010803040002020004" pitchFamily="50" charset="0"/>
              </a:rPr>
              <a:t>cablecar</a:t>
            </a:r>
            <a:r>
              <a:rPr lang="en-US" sz="10000" b="1" dirty="0">
                <a:latin typeface="Zona Pro Bold" panose="02010803040002020004" pitchFamily="50" charset="0"/>
              </a:rPr>
              <a:t>, there is a better control of the crowd, rather than on the open beach.</a:t>
            </a:r>
          </a:p>
          <a:p>
            <a:r>
              <a:rPr lang="en-US" sz="10000" b="1" dirty="0">
                <a:latin typeface="Zona Pro Bold" panose="02010803040002020004" pitchFamily="50" charset="0"/>
              </a:rPr>
              <a:t>Events for families/Christmas could attract the domestic clients.</a:t>
            </a:r>
          </a:p>
          <a:p>
            <a:r>
              <a:rPr lang="en-US" sz="10000" b="1" dirty="0">
                <a:latin typeface="Zona Pro Bold" panose="02010803040002020004" pitchFamily="50" charset="0"/>
              </a:rPr>
              <a:t>The frequent (business) travelers will come back first, one the international airports fully reopen, then the individual travelers and lastly the group tourists.</a:t>
            </a:r>
          </a:p>
          <a:p>
            <a:endParaRPr lang="en-US" sz="10000" b="1" dirty="0">
              <a:latin typeface="Zona Pro Bold" panose="02010803040002020004" pitchFamily="50" charset="0"/>
            </a:endParaRPr>
          </a:p>
          <a:p>
            <a:pPr marL="0" indent="0">
              <a:buNone/>
            </a:pPr>
            <a:endParaRPr lang="en-US" dirty="0"/>
          </a:p>
        </p:txBody>
      </p:sp>
    </p:spTree>
    <p:extLst>
      <p:ext uri="{BB962C8B-B14F-4D97-AF65-F5344CB8AC3E}">
        <p14:creationId xmlns:p14="http://schemas.microsoft.com/office/powerpoint/2010/main" val="2822080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3F2A10C-4366-4BA1-9F20-F50C483561C5}"/>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58217FB2-C54E-4DF8-8CB2-8C33D1E1216F}"/>
              </a:ext>
            </a:extLst>
          </p:cNvPr>
          <p:cNvSpPr>
            <a:spLocks noGrp="1"/>
          </p:cNvSpPr>
          <p:nvPr>
            <p:ph type="ftr" sz="quarter" idx="11"/>
          </p:nvPr>
        </p:nvSpPr>
        <p:spPr/>
        <p:txBody>
          <a:bodyPr/>
          <a:lstStyle/>
          <a:p>
            <a:r>
              <a:rPr lang="en-US"/>
              <a:t>Gianpiero Di Battista</a:t>
            </a:r>
            <a:endParaRPr lang="en-US" dirty="0"/>
          </a:p>
        </p:txBody>
      </p:sp>
      <p:sp>
        <p:nvSpPr>
          <p:cNvPr id="5" name="Foliennummernplatzhalter 4">
            <a:extLst>
              <a:ext uri="{FF2B5EF4-FFF2-40B4-BE49-F238E27FC236}">
                <a16:creationId xmlns:a16="http://schemas.microsoft.com/office/drawing/2014/main" id="{4CE1D850-64B1-4B21-B446-A5A0DF64554C}"/>
              </a:ext>
            </a:extLst>
          </p:cNvPr>
          <p:cNvSpPr>
            <a:spLocks noGrp="1"/>
          </p:cNvSpPr>
          <p:nvPr>
            <p:ph type="sldNum" sz="quarter" idx="12"/>
          </p:nvPr>
        </p:nvSpPr>
        <p:spPr/>
        <p:txBody>
          <a:bodyPr/>
          <a:lstStyle/>
          <a:p>
            <a:fld id="{437794D7-DC86-9A4E-9C9F-0B324FE8876A}" type="slidenum">
              <a:rPr lang="en-US" smtClean="0"/>
              <a:pPr/>
              <a:t>34</a:t>
            </a:fld>
            <a:endParaRPr lang="en-US" dirty="0"/>
          </a:p>
        </p:txBody>
      </p:sp>
      <p:sp>
        <p:nvSpPr>
          <p:cNvPr id="6" name="Content Placeholder 2">
            <a:extLst>
              <a:ext uri="{FF2B5EF4-FFF2-40B4-BE49-F238E27FC236}">
                <a16:creationId xmlns:a16="http://schemas.microsoft.com/office/drawing/2014/main" id="{78716BA2-3790-4796-BC75-A66555A4141C}"/>
              </a:ext>
            </a:extLst>
          </p:cNvPr>
          <p:cNvSpPr txBox="1">
            <a:spLocks/>
          </p:cNvSpPr>
          <p:nvPr/>
        </p:nvSpPr>
        <p:spPr>
          <a:xfrm>
            <a:off x="0" y="858293"/>
            <a:ext cx="1214247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DOMESTIC vs. INTERNATIONAL TOURISTS</a:t>
            </a:r>
          </a:p>
          <a:p>
            <a:r>
              <a:rPr lang="en-US" sz="2500" b="1" dirty="0">
                <a:latin typeface="Zona Pro Bold" panose="02010803040002020004" pitchFamily="50" charset="0"/>
              </a:rPr>
              <a:t>The governments will grow their tourism departments to strengthen the necessary tourism infrastructure, extending opening hours of museums etc. and to encourage visitor-arrivals and -expenditures. </a:t>
            </a:r>
          </a:p>
          <a:p>
            <a:r>
              <a:rPr lang="en-US" sz="2500" b="1" dirty="0">
                <a:latin typeface="Zona Pro Bold" panose="02010803040002020004" pitchFamily="50" charset="0"/>
              </a:rPr>
              <a:t>The national travelers cannot compensate for the foregone revenues generated by foreign travelers, like the Asian tourists. Domestic travelers contribute to the (partial) stabilization of the hospitality firms. In the UK, nationals visit the UK beaches (Brighton, Bournemouth, Cornwall). If the partial lockdown continues the domestic tourists will visit the beach resorts also in winter, as they cannot fly to distant resorts. </a:t>
            </a:r>
          </a:p>
          <a:p>
            <a:r>
              <a:rPr lang="en-US" sz="2500" b="1" dirty="0">
                <a:latin typeface="Zona Pro Bold" panose="02010803040002020004" pitchFamily="50" charset="0"/>
              </a:rPr>
              <a:t>Especially European cities will suffer from the reduction of foreign tourists. City hotels depend on open airports, big airplanes and big events. City hotels will only recover, when intercontinental travelers return to Europe.</a:t>
            </a:r>
          </a:p>
        </p:txBody>
      </p:sp>
      <p:sp>
        <p:nvSpPr>
          <p:cNvPr id="7" name="Titel 1">
            <a:extLst>
              <a:ext uri="{FF2B5EF4-FFF2-40B4-BE49-F238E27FC236}">
                <a16:creationId xmlns:a16="http://schemas.microsoft.com/office/drawing/2014/main" id="{94E5612B-09DC-458F-AC86-4E24A4A586FB}"/>
              </a:ext>
            </a:extLst>
          </p:cNvPr>
          <p:cNvSpPr txBox="1">
            <a:spLocks/>
          </p:cNvSpPr>
          <p:nvPr/>
        </p:nvSpPr>
        <p:spPr>
          <a:xfrm>
            <a:off x="3138139" y="378264"/>
            <a:ext cx="9004331"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500" dirty="0"/>
              <a:t>TOURISM PLANNING &amp; MARKET PRESENCE</a:t>
            </a:r>
            <a:endParaRPr lang="en-CH" sz="3500" dirty="0"/>
          </a:p>
        </p:txBody>
      </p:sp>
      <p:pic>
        <p:nvPicPr>
          <p:cNvPr id="8" name="Grafik 7" descr="Ein Bild, das Gebäude, draußen, alt, groß enthält.&#10;&#10;Automatisch generierte Beschreibung">
            <a:extLst>
              <a:ext uri="{FF2B5EF4-FFF2-40B4-BE49-F238E27FC236}">
                <a16:creationId xmlns:a16="http://schemas.microsoft.com/office/drawing/2014/main" id="{5E89C192-233C-40E3-B6A0-9EA2B2F91970}"/>
              </a:ext>
            </a:extLst>
          </p:cNvPr>
          <p:cNvPicPr>
            <a:picLocks noChangeAspect="1"/>
          </p:cNvPicPr>
          <p:nvPr/>
        </p:nvPicPr>
        <p:blipFill>
          <a:blip r:embed="rId3"/>
          <a:stretch>
            <a:fillRect/>
          </a:stretch>
        </p:blipFill>
        <p:spPr>
          <a:xfrm>
            <a:off x="8610600" y="5273954"/>
            <a:ext cx="3581401" cy="1544621"/>
          </a:xfrm>
          <a:prstGeom prst="rect">
            <a:avLst/>
          </a:prstGeom>
        </p:spPr>
      </p:pic>
      <p:sp>
        <p:nvSpPr>
          <p:cNvPr id="9" name="Content Placeholder 2">
            <a:extLst>
              <a:ext uri="{FF2B5EF4-FFF2-40B4-BE49-F238E27FC236}">
                <a16:creationId xmlns:a16="http://schemas.microsoft.com/office/drawing/2014/main" id="{4DC288A4-FD11-422A-901B-3DD7F1FE57B2}"/>
              </a:ext>
            </a:extLst>
          </p:cNvPr>
          <p:cNvSpPr txBox="1">
            <a:spLocks/>
          </p:cNvSpPr>
          <p:nvPr/>
        </p:nvSpPr>
        <p:spPr>
          <a:xfrm>
            <a:off x="-1577267" y="4497803"/>
            <a:ext cx="7687159" cy="2177512"/>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500" b="1" dirty="0">
              <a:latin typeface="Zona Pro Bold" panose="02010803040002020004" pitchFamily="50" charset="0"/>
            </a:endParaRPr>
          </a:p>
        </p:txBody>
      </p:sp>
    </p:spTree>
    <p:extLst>
      <p:ext uri="{BB962C8B-B14F-4D97-AF65-F5344CB8AC3E}">
        <p14:creationId xmlns:p14="http://schemas.microsoft.com/office/powerpoint/2010/main" val="3374818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Giampiero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35</a:t>
            </a:fld>
            <a:endParaRPr lang="en-US" dirty="0"/>
          </a:p>
        </p:txBody>
      </p:sp>
      <p:sp>
        <p:nvSpPr>
          <p:cNvPr id="8" name="Title 1">
            <a:extLst>
              <a:ext uri="{FF2B5EF4-FFF2-40B4-BE49-F238E27FC236}">
                <a16:creationId xmlns:a16="http://schemas.microsoft.com/office/drawing/2014/main" id="{CC5A087E-B22B-41F2-B782-33F86DEB38DE}"/>
              </a:ext>
            </a:extLst>
          </p:cNvPr>
          <p:cNvSpPr txBox="1">
            <a:spLocks/>
          </p:cNvSpPr>
          <p:nvPr/>
        </p:nvSpPr>
        <p:spPr>
          <a:xfrm>
            <a:off x="3246663" y="366183"/>
            <a:ext cx="8945338"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700" dirty="0">
                <a:latin typeface="Zona Pro Bold" panose="02010803040002020004"/>
              </a:rPr>
              <a:t>TOURISM PLANNING &amp; MARKET PRESENCE </a:t>
            </a:r>
          </a:p>
        </p:txBody>
      </p:sp>
      <p:sp>
        <p:nvSpPr>
          <p:cNvPr id="7" name="Content Placeholder 2">
            <a:extLst>
              <a:ext uri="{FF2B5EF4-FFF2-40B4-BE49-F238E27FC236}">
                <a16:creationId xmlns:a16="http://schemas.microsoft.com/office/drawing/2014/main" id="{2F9E2049-1C72-48E6-A8C9-4AE4894E09F4}"/>
              </a:ext>
            </a:extLst>
          </p:cNvPr>
          <p:cNvSpPr txBox="1">
            <a:spLocks/>
          </p:cNvSpPr>
          <p:nvPr/>
        </p:nvSpPr>
        <p:spPr>
          <a:xfrm>
            <a:off x="0" y="835745"/>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DOMESTIC vs. INTERNATIONAL TOURISTS</a:t>
            </a:r>
          </a:p>
          <a:p>
            <a:r>
              <a:rPr lang="en-US" sz="2200" b="1" dirty="0">
                <a:latin typeface="Zona Pro Bold" panose="02010803040002020004" pitchFamily="50" charset="0"/>
              </a:rPr>
              <a:t>Then the big European cities will be visited again and room nights booked. If tourists take intercontinental flights to Europe again, they have to visit Rome.</a:t>
            </a:r>
            <a:endParaRPr lang="en-CH" sz="2200" dirty="0"/>
          </a:p>
          <a:p>
            <a:r>
              <a:rPr lang="en-US" sz="2200" b="1" dirty="0">
                <a:latin typeface="Zona Pro Bold" panose="02010803040002020004" pitchFamily="50" charset="0"/>
              </a:rPr>
              <a:t>International distributors, Online Travel Agencies (OTAs), like Sabre Hospitality Solutions, </a:t>
            </a:r>
            <a:r>
              <a:rPr lang="en-US" sz="2200" b="1" dirty="0" err="1">
                <a:latin typeface="Zona Pro Bold" panose="02010803040002020004" pitchFamily="50" charset="0"/>
              </a:rPr>
              <a:t>Interhome</a:t>
            </a:r>
            <a:r>
              <a:rPr lang="en-US" sz="2200" b="1" dirty="0">
                <a:latin typeface="Zona Pro Bold" panose="02010803040002020004" pitchFamily="50" charset="0"/>
              </a:rPr>
              <a:t>, </a:t>
            </a:r>
            <a:r>
              <a:rPr lang="en-US" sz="2200" b="1" dirty="0" err="1">
                <a:latin typeface="Zona Pro Bold" panose="02010803040002020004" pitchFamily="50" charset="0"/>
              </a:rPr>
              <a:t>AirBnB</a:t>
            </a:r>
            <a:r>
              <a:rPr lang="en-US" sz="2200" b="1" dirty="0">
                <a:latin typeface="Zona Pro Bold" panose="02010803040002020004" pitchFamily="50" charset="0"/>
              </a:rPr>
              <a:t>, Booking.com, Expedia Group, </a:t>
            </a:r>
            <a:r>
              <a:rPr lang="en-US" sz="2200" b="1" dirty="0" err="1">
                <a:latin typeface="Zona Pro Bold" panose="02010803040002020004" pitchFamily="50" charset="0"/>
              </a:rPr>
              <a:t>Tripadvisor</a:t>
            </a:r>
            <a:r>
              <a:rPr lang="en-US" sz="2200" b="1" dirty="0">
                <a:latin typeface="Zona Pro Bold" panose="02010803040002020004" pitchFamily="50" charset="0"/>
              </a:rPr>
              <a:t>, and Trivago, HRS can give exposure to global markets via </a:t>
            </a:r>
            <a:r>
              <a:rPr lang="en-US" sz="2200" b="1" u="sng" dirty="0" err="1">
                <a:latin typeface="Zona Pro Bold" panose="02010803040002020004" pitchFamily="50" charset="0"/>
              </a:rPr>
              <a:t>cooperations</a:t>
            </a:r>
            <a:r>
              <a:rPr lang="en-US" sz="2200" b="1" dirty="0">
                <a:latin typeface="Zona Pro Bold" panose="02010803040002020004" pitchFamily="50" charset="0"/>
              </a:rPr>
              <a:t> and </a:t>
            </a:r>
            <a:r>
              <a:rPr lang="en-US" sz="2200" b="1" u="sng" dirty="0">
                <a:latin typeface="Zona Pro Bold" panose="02010803040002020004" pitchFamily="50" charset="0"/>
              </a:rPr>
              <a:t>networking</a:t>
            </a:r>
            <a:r>
              <a:rPr lang="en-US" sz="2200" b="1" dirty="0">
                <a:latin typeface="Zona Pro Bold" panose="02010803040002020004" pitchFamily="50" charset="0"/>
              </a:rPr>
              <a:t>. That way unique travel product, including, comfort, attractions, experiences, and escape from working pressure, can be offered online to potential clients worldwide. Even Google, Amazon, Alibaba, Facebook could enter the tourism market with their access to their clients. Every independent hotel should seek access to these international distributors.</a:t>
            </a:r>
          </a:p>
          <a:p>
            <a:r>
              <a:rPr lang="en-US" sz="2200" b="1" dirty="0">
                <a:latin typeface="Zona Pro Bold" panose="02010803040002020004" pitchFamily="50" charset="0"/>
              </a:rPr>
              <a:t>Since the financial flexibility of many governments has become limited after the COVID-19 emergency crisis, the hospitality firm needs to be creative. It is necessary to have an interesting website (digital showroom with stories from the company or information about the offering, all in mobile phone format) and connect with international distributors, as hospitality firms depend on foreign markets. </a:t>
            </a:r>
          </a:p>
        </p:txBody>
      </p:sp>
    </p:spTree>
    <p:extLst>
      <p:ext uri="{BB962C8B-B14F-4D97-AF65-F5344CB8AC3E}">
        <p14:creationId xmlns:p14="http://schemas.microsoft.com/office/powerpoint/2010/main" val="3980345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D3037C-35F4-43A7-B170-C66DD6F095A9}"/>
              </a:ext>
            </a:extLst>
          </p:cNvPr>
          <p:cNvSpPr>
            <a:spLocks noGrp="1"/>
          </p:cNvSpPr>
          <p:nvPr>
            <p:ph type="title"/>
          </p:nvPr>
        </p:nvSpPr>
        <p:spPr>
          <a:xfrm>
            <a:off x="3166082" y="486143"/>
            <a:ext cx="9025918" cy="1257300"/>
          </a:xfrm>
        </p:spPr>
        <p:txBody>
          <a:bodyPr/>
          <a:lstStyle/>
          <a:p>
            <a:r>
              <a:rPr lang="de-CH" sz="3800" dirty="0">
                <a:latin typeface="Zona Pro Bold" panose="02010803040002020004"/>
              </a:rPr>
              <a:t>TOURISM PLANNING &amp; MARKET PRESENCE </a:t>
            </a:r>
            <a:br>
              <a:rPr lang="de-CH" sz="3800" dirty="0">
                <a:latin typeface="Zona Pro Bold" panose="02010803040002020004"/>
              </a:rPr>
            </a:br>
            <a:endParaRPr lang="de-CH" sz="3800" dirty="0"/>
          </a:p>
        </p:txBody>
      </p:sp>
      <p:sp>
        <p:nvSpPr>
          <p:cNvPr id="3" name="Datumsplatzhalter 2">
            <a:extLst>
              <a:ext uri="{FF2B5EF4-FFF2-40B4-BE49-F238E27FC236}">
                <a16:creationId xmlns:a16="http://schemas.microsoft.com/office/drawing/2014/main" id="{D70CB247-5025-4694-8AA3-DBE24CBFBC42}"/>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BC504D4D-A874-47B5-A6AC-A2A4D1EC1AEC}"/>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8841487-8F7A-4C77-ACF6-E7D32D20A101}"/>
              </a:ext>
            </a:extLst>
          </p:cNvPr>
          <p:cNvSpPr>
            <a:spLocks noGrp="1"/>
          </p:cNvSpPr>
          <p:nvPr>
            <p:ph type="sldNum" sz="quarter" idx="12"/>
          </p:nvPr>
        </p:nvSpPr>
        <p:spPr/>
        <p:txBody>
          <a:bodyPr/>
          <a:lstStyle/>
          <a:p>
            <a:fld id="{437794D7-DC86-9A4E-9C9F-0B324FE8876A}" type="slidenum">
              <a:rPr lang="en-US" smtClean="0"/>
              <a:pPr/>
              <a:t>36</a:t>
            </a:fld>
            <a:endParaRPr lang="en-US" dirty="0"/>
          </a:p>
        </p:txBody>
      </p:sp>
      <p:sp>
        <p:nvSpPr>
          <p:cNvPr id="7" name="Content Placeholder 2">
            <a:extLst>
              <a:ext uri="{FF2B5EF4-FFF2-40B4-BE49-F238E27FC236}">
                <a16:creationId xmlns:a16="http://schemas.microsoft.com/office/drawing/2014/main" id="{94859E91-683B-49A2-8EAC-F472CC7DE60A}"/>
              </a:ext>
            </a:extLst>
          </p:cNvPr>
          <p:cNvSpPr txBox="1">
            <a:spLocks/>
          </p:cNvSpPr>
          <p:nvPr/>
        </p:nvSpPr>
        <p:spPr>
          <a:xfrm>
            <a:off x="0" y="870211"/>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latin typeface="Zona Pro Bold" panose="02010803040002020004" pitchFamily="50" charset="0"/>
              </a:rPr>
              <a:t>DOMESTIC vs. INTERNATIONAL TOURISTS</a:t>
            </a:r>
          </a:p>
          <a:p>
            <a:r>
              <a:rPr lang="en-US" sz="2700" b="1" dirty="0">
                <a:latin typeface="Zona Pro Bold" panose="02010803040002020004" pitchFamily="50" charset="0"/>
              </a:rPr>
              <a:t>The domestic middle class will probably opt for low budget hotels as they have been severely hit by the recent medical and economic crisis. In the airline industry the low-cost airlines will benefit first from the reopening of the economy. </a:t>
            </a:r>
          </a:p>
          <a:p>
            <a:r>
              <a:rPr lang="en-US" sz="2700" b="1" dirty="0">
                <a:latin typeface="Zona Pro Bold" panose="02010803040002020004" pitchFamily="50" charset="0"/>
              </a:rPr>
              <a:t>Regionally, a cooperation between neighboring (mountain) regions can bring some savings similar to a merger between two firms.</a:t>
            </a:r>
          </a:p>
          <a:p>
            <a:r>
              <a:rPr lang="en-US" sz="2700" b="1" dirty="0">
                <a:latin typeface="Zona Pro Bold" panose="02010803040002020004" pitchFamily="50" charset="0"/>
              </a:rPr>
              <a:t>The government will provide the support for the essential modernization/ renovation of the hotels and of all other tourism suppliers. As the majority of tourism suppliers are small and medium sized (unlike the big hotel chains), the state help and state investment is very welcome.</a:t>
            </a:r>
          </a:p>
          <a:p>
            <a:r>
              <a:rPr lang="en-US" sz="2700" b="1" dirty="0">
                <a:latin typeface="Zona Pro Bold" panose="02010803040002020004" pitchFamily="50" charset="0"/>
              </a:rPr>
              <a:t>Vouchers to do domestic vacation trips have become valid gifts.</a:t>
            </a:r>
            <a:endParaRPr lang="en-CH" sz="2700" dirty="0"/>
          </a:p>
        </p:txBody>
      </p:sp>
    </p:spTree>
    <p:extLst>
      <p:ext uri="{BB962C8B-B14F-4D97-AF65-F5344CB8AC3E}">
        <p14:creationId xmlns:p14="http://schemas.microsoft.com/office/powerpoint/2010/main" val="2925190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4F3F15-5CD7-4540-953B-C2F3CD8723C4}"/>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5DBA712B-A14D-4C0C-A6E4-03C26753A37A}"/>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2C884C4C-4365-44D0-8789-0351891E2F2C}"/>
              </a:ext>
            </a:extLst>
          </p:cNvPr>
          <p:cNvSpPr>
            <a:spLocks noGrp="1"/>
          </p:cNvSpPr>
          <p:nvPr>
            <p:ph type="sldNum" sz="quarter" idx="12"/>
          </p:nvPr>
        </p:nvSpPr>
        <p:spPr/>
        <p:txBody>
          <a:bodyPr/>
          <a:lstStyle/>
          <a:p>
            <a:fld id="{437794D7-DC86-9A4E-9C9F-0B324FE8876A}" type="slidenum">
              <a:rPr lang="en-US" smtClean="0"/>
              <a:pPr/>
              <a:t>37</a:t>
            </a:fld>
            <a:endParaRPr lang="en-US" dirty="0"/>
          </a:p>
        </p:txBody>
      </p:sp>
      <p:sp>
        <p:nvSpPr>
          <p:cNvPr id="9" name="Content Placeholder 2">
            <a:extLst>
              <a:ext uri="{FF2B5EF4-FFF2-40B4-BE49-F238E27FC236}">
                <a16:creationId xmlns:a16="http://schemas.microsoft.com/office/drawing/2014/main" id="{74F4FA52-4257-49D9-B3BA-F98F0CACC63D}"/>
              </a:ext>
            </a:extLst>
          </p:cNvPr>
          <p:cNvSpPr txBox="1">
            <a:spLocks/>
          </p:cNvSpPr>
          <p:nvPr/>
        </p:nvSpPr>
        <p:spPr>
          <a:xfrm>
            <a:off x="0" y="892283"/>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DOMESTIC vs. INTERNATIONAL TOURISTS</a:t>
            </a:r>
          </a:p>
          <a:p>
            <a:r>
              <a:rPr lang="en-US" sz="2700" b="1" dirty="0">
                <a:latin typeface="Zona Pro Bold" panose="02010803040002020004" pitchFamily="50" charset="0"/>
              </a:rPr>
              <a:t>During lockdown/social distancing, employ tourist guides normally busy with foreign tourists in domestic sectors that require more workers to comply with social distancing (small group teaching at schools for example).</a:t>
            </a:r>
          </a:p>
          <a:p>
            <a:r>
              <a:rPr lang="en-US" sz="2700" b="1" dirty="0">
                <a:latin typeface="Zona Pro Bold" panose="02010803040002020004" pitchFamily="50" charset="0"/>
              </a:rPr>
              <a:t>The need to travel to distant places will remain. Tourism is based on getting to know foreign places and cultures. </a:t>
            </a:r>
          </a:p>
          <a:p>
            <a:r>
              <a:rPr lang="en-US" sz="2700" b="1" dirty="0">
                <a:latin typeface="Zona Pro Bold" panose="02010803040002020004" pitchFamily="50" charset="0"/>
              </a:rPr>
              <a:t>Domestic tourism and local food is important to counterbalance (worldwide) digitization. </a:t>
            </a:r>
          </a:p>
          <a:p>
            <a:endParaRPr lang="en-CH" sz="2700" dirty="0"/>
          </a:p>
        </p:txBody>
      </p:sp>
      <p:sp>
        <p:nvSpPr>
          <p:cNvPr id="10" name="Titel 1">
            <a:extLst>
              <a:ext uri="{FF2B5EF4-FFF2-40B4-BE49-F238E27FC236}">
                <a16:creationId xmlns:a16="http://schemas.microsoft.com/office/drawing/2014/main" id="{75800A73-0936-4CBC-89C3-44C6B23D8A57}"/>
              </a:ext>
            </a:extLst>
          </p:cNvPr>
          <p:cNvSpPr>
            <a:spLocks noGrp="1"/>
          </p:cNvSpPr>
          <p:nvPr>
            <p:ph type="title"/>
          </p:nvPr>
        </p:nvSpPr>
        <p:spPr>
          <a:xfrm>
            <a:off x="3166082" y="486143"/>
            <a:ext cx="10515600" cy="1257300"/>
          </a:xfrm>
        </p:spPr>
        <p:txBody>
          <a:bodyPr/>
          <a:lstStyle/>
          <a:p>
            <a:r>
              <a:rPr lang="de-CH" sz="3800" dirty="0">
                <a:latin typeface="Zona Pro Bold" panose="02010803040002020004"/>
              </a:rPr>
              <a:t>TOURISM PLANNING &amp; MARKET PRESENCE </a:t>
            </a:r>
            <a:br>
              <a:rPr lang="de-CH" sz="3800" dirty="0">
                <a:latin typeface="Zona Pro Bold" panose="02010803040002020004"/>
              </a:rPr>
            </a:br>
            <a:endParaRPr lang="de-CH" sz="3800" dirty="0"/>
          </a:p>
        </p:txBody>
      </p:sp>
    </p:spTree>
    <p:extLst>
      <p:ext uri="{BB962C8B-B14F-4D97-AF65-F5344CB8AC3E}">
        <p14:creationId xmlns:p14="http://schemas.microsoft.com/office/powerpoint/2010/main" val="627701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D8866B-A687-4FD2-945A-371DE8A9A5CD}"/>
              </a:ext>
            </a:extLst>
          </p:cNvPr>
          <p:cNvSpPr>
            <a:spLocks noGrp="1"/>
          </p:cNvSpPr>
          <p:nvPr>
            <p:ph type="title"/>
          </p:nvPr>
        </p:nvSpPr>
        <p:spPr>
          <a:xfrm>
            <a:off x="3119587" y="411238"/>
            <a:ext cx="10515600" cy="1257300"/>
          </a:xfrm>
        </p:spPr>
        <p:txBody>
          <a:bodyPr/>
          <a:lstStyle/>
          <a:p>
            <a:r>
              <a:rPr lang="de-CH" sz="3800" dirty="0">
                <a:latin typeface="Zona Pro Bold" panose="02010803040002020004"/>
              </a:rPr>
              <a:t>TOURISM PLANNING &amp; MARKET PRESENCE</a:t>
            </a:r>
            <a:endParaRPr lang="de-CH" sz="3800" dirty="0"/>
          </a:p>
        </p:txBody>
      </p:sp>
      <p:sp>
        <p:nvSpPr>
          <p:cNvPr id="3" name="Datumsplatzhalter 2">
            <a:extLst>
              <a:ext uri="{FF2B5EF4-FFF2-40B4-BE49-F238E27FC236}">
                <a16:creationId xmlns:a16="http://schemas.microsoft.com/office/drawing/2014/main" id="{3AC2737B-B5B4-42F1-A638-00CD1DF9D88A}"/>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793AC792-101C-4E5C-9DE2-DAEE572C2FD2}"/>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C5514E2D-585E-43FF-B61F-1F9FAD99DE6D}"/>
              </a:ext>
            </a:extLst>
          </p:cNvPr>
          <p:cNvSpPr>
            <a:spLocks noGrp="1"/>
          </p:cNvSpPr>
          <p:nvPr>
            <p:ph type="sldNum" sz="quarter" idx="12"/>
          </p:nvPr>
        </p:nvSpPr>
        <p:spPr/>
        <p:txBody>
          <a:bodyPr/>
          <a:lstStyle/>
          <a:p>
            <a:fld id="{437794D7-DC86-9A4E-9C9F-0B324FE8876A}" type="slidenum">
              <a:rPr lang="en-US" smtClean="0"/>
              <a:pPr/>
              <a:t>38</a:t>
            </a:fld>
            <a:endParaRPr lang="en-US" dirty="0"/>
          </a:p>
        </p:txBody>
      </p:sp>
      <p:sp>
        <p:nvSpPr>
          <p:cNvPr id="6" name="Content Placeholder 2">
            <a:extLst>
              <a:ext uri="{FF2B5EF4-FFF2-40B4-BE49-F238E27FC236}">
                <a16:creationId xmlns:a16="http://schemas.microsoft.com/office/drawing/2014/main" id="{DC94C530-2816-484C-86EC-AACD6EE76C7A}"/>
              </a:ext>
            </a:extLst>
          </p:cNvPr>
          <p:cNvSpPr txBox="1">
            <a:spLocks/>
          </p:cNvSpPr>
          <p:nvPr/>
        </p:nvSpPr>
        <p:spPr>
          <a:xfrm>
            <a:off x="-1" y="892673"/>
            <a:ext cx="12457043"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b="1" u="sng" dirty="0">
                <a:latin typeface="Zona Pro Bold" panose="02010803040002020004" pitchFamily="50" charset="0"/>
              </a:rPr>
              <a:t>ELECTRIC MOBILITY &amp; EFFICIENT TOURISM OFFERING WITH STRATEGIC PARTNERSHIPS</a:t>
            </a:r>
          </a:p>
          <a:p>
            <a:r>
              <a:rPr lang="en-US" sz="2700" b="1" dirty="0">
                <a:latin typeface="Zona Pro Bold" panose="02010803040002020004" pitchFamily="50" charset="0"/>
              </a:rPr>
              <a:t>Tourism services should be offered as efficiently as possible. Neighboring villages should cooperate to a nationwide a stronger market presence. </a:t>
            </a:r>
          </a:p>
          <a:p>
            <a:r>
              <a:rPr lang="en-US" sz="2700" b="1" dirty="0">
                <a:latin typeface="Zona Pro Bold" panose="02010803040002020004" pitchFamily="50" charset="0"/>
              </a:rPr>
              <a:t>Establish more busses, trains, connections to improve the mobility between neighboring villages. Tourists will benefit as well from better mobility and can see more interesting monuments during their stay.</a:t>
            </a:r>
          </a:p>
          <a:p>
            <a:r>
              <a:rPr lang="en-US" sz="2700" b="1" dirty="0">
                <a:latin typeface="Zona Pro Bold" panose="02010803040002020004" pitchFamily="50" charset="0"/>
              </a:rPr>
              <a:t>Add cable-cars to the offering.</a:t>
            </a:r>
          </a:p>
          <a:p>
            <a:r>
              <a:rPr lang="en-US" sz="2700" b="1" dirty="0">
                <a:latin typeface="Zona Pro Bold" panose="02010803040002020004" pitchFamily="50" charset="0"/>
              </a:rPr>
              <a:t>Add electric recharging stations for hotel guests arriving by car. The battery recharging could be an ancillary business, additional revenue stream like the revenues from telephones in the hotel rooms 30 years ago. </a:t>
            </a:r>
            <a:r>
              <a:rPr lang="en-US" sz="2700" b="1" dirty="0" err="1">
                <a:latin typeface="Zona Pro Bold" panose="02010803040002020004" pitchFamily="50" charset="0"/>
              </a:rPr>
              <a:t>Wirelane</a:t>
            </a:r>
            <a:r>
              <a:rPr lang="en-US" sz="2700" b="1" dirty="0">
                <a:latin typeface="Zona Pro Bold" panose="02010803040002020004" pitchFamily="50" charset="0"/>
              </a:rPr>
              <a:t> is a </a:t>
            </a:r>
            <a:r>
              <a:rPr lang="en-US" sz="2700" b="1" dirty="0" err="1">
                <a:latin typeface="Zona Pro Bold" panose="02010803040002020004" pitchFamily="50" charset="0"/>
              </a:rPr>
              <a:t>recharching</a:t>
            </a:r>
            <a:r>
              <a:rPr lang="en-US" sz="2700" b="1" dirty="0">
                <a:latin typeface="Zona Pro Bold" panose="02010803040002020004" pitchFamily="50" charset="0"/>
              </a:rPr>
              <a:t> infrastructure advisor.</a:t>
            </a:r>
          </a:p>
          <a:p>
            <a:endParaRPr lang="en-US" sz="2700" b="1" dirty="0">
              <a:latin typeface="Zona Pro Bold" panose="02010803040002020004" pitchFamily="50" charset="0"/>
            </a:endParaRPr>
          </a:p>
          <a:p>
            <a:pPr marL="0" indent="0">
              <a:buNone/>
            </a:pPr>
            <a:endParaRPr lang="en-US" sz="2700" b="1" dirty="0">
              <a:latin typeface="Zona Pro Bold" panose="02010803040002020004" pitchFamily="50" charset="0"/>
            </a:endParaRPr>
          </a:p>
        </p:txBody>
      </p:sp>
    </p:spTree>
    <p:extLst>
      <p:ext uri="{BB962C8B-B14F-4D97-AF65-F5344CB8AC3E}">
        <p14:creationId xmlns:p14="http://schemas.microsoft.com/office/powerpoint/2010/main" val="2271977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39</a:t>
            </a:fld>
            <a:endParaRPr lang="en-US" dirty="0"/>
          </a:p>
        </p:txBody>
      </p:sp>
      <p:sp>
        <p:nvSpPr>
          <p:cNvPr id="6" name="Title 1">
            <a:extLst>
              <a:ext uri="{FF2B5EF4-FFF2-40B4-BE49-F238E27FC236}">
                <a16:creationId xmlns:a16="http://schemas.microsoft.com/office/drawing/2014/main" id="{CC5A087E-B22B-41F2-B782-33F86DEB38DE}"/>
              </a:ext>
            </a:extLst>
          </p:cNvPr>
          <p:cNvSpPr txBox="1">
            <a:spLocks/>
          </p:cNvSpPr>
          <p:nvPr/>
        </p:nvSpPr>
        <p:spPr>
          <a:xfrm>
            <a:off x="3209501" y="453607"/>
            <a:ext cx="11948463"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600" dirty="0"/>
              <a:t>TOURISM PLANNING &amp; MARKET PRESENCE</a:t>
            </a:r>
          </a:p>
        </p:txBody>
      </p:sp>
      <p:sp>
        <p:nvSpPr>
          <p:cNvPr id="7" name="Rechteck 1">
            <a:extLst>
              <a:ext uri="{FF2B5EF4-FFF2-40B4-BE49-F238E27FC236}">
                <a16:creationId xmlns:a16="http://schemas.microsoft.com/office/drawing/2014/main" id="{547EC20F-7C0D-4752-8472-459E67213F7C}"/>
              </a:ext>
            </a:extLst>
          </p:cNvPr>
          <p:cNvSpPr/>
          <p:nvPr/>
        </p:nvSpPr>
        <p:spPr>
          <a:xfrm>
            <a:off x="56653" y="1570984"/>
            <a:ext cx="11782075" cy="1092607"/>
          </a:xfrm>
          <a:prstGeom prst="rect">
            <a:avLst/>
          </a:prstGeom>
        </p:spPr>
        <p:txBody>
          <a:bodyPr wrap="square">
            <a:spAutoFit/>
          </a:bodyPr>
          <a:lstStyle/>
          <a:p>
            <a:endParaRPr lang="en-US" sz="3000" b="1" dirty="0"/>
          </a:p>
          <a:p>
            <a:endParaRPr lang="en-US" sz="3500" b="1" dirty="0"/>
          </a:p>
        </p:txBody>
      </p:sp>
      <p:sp>
        <p:nvSpPr>
          <p:cNvPr id="8" name="Content Placeholder 2">
            <a:extLst>
              <a:ext uri="{FF2B5EF4-FFF2-40B4-BE49-F238E27FC236}">
                <a16:creationId xmlns:a16="http://schemas.microsoft.com/office/drawing/2014/main" id="{92E62081-696E-4A12-9054-8D5BE9661F8B}"/>
              </a:ext>
            </a:extLst>
          </p:cNvPr>
          <p:cNvSpPr txBox="1">
            <a:spLocks/>
          </p:cNvSpPr>
          <p:nvPr/>
        </p:nvSpPr>
        <p:spPr>
          <a:xfrm>
            <a:off x="56652" y="931938"/>
            <a:ext cx="12135347"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MARKETING FOCUS ON QUALITY TOURISM</a:t>
            </a:r>
          </a:p>
          <a:p>
            <a:r>
              <a:rPr lang="en-US" sz="2400" b="1" dirty="0">
                <a:latin typeface="Zona Pro Bold" panose="02010803040002020004" pitchFamily="50" charset="0"/>
              </a:rPr>
              <a:t>Limit mass-tourism, and focus on 4 and 5 star hotel accommodations, which will continue to be labor-intensive as the 4 and 5 star-guests want to be welcomed by many employees. 4 and 5 star-hotel guests bring good money. Higher prices can be enforced and the operating margins of the hospitality firms can be widened.</a:t>
            </a:r>
          </a:p>
          <a:p>
            <a:r>
              <a:rPr lang="en-US" sz="2400" b="1" dirty="0">
                <a:latin typeface="Zona Pro Bold" panose="02010803040002020004" pitchFamily="50" charset="0"/>
              </a:rPr>
              <a:t>Due to limited land resources, building permissions could only be given to new-builds of 4 and 5 star hotels. Switzerland for example is not suitable for mass-tourism (sun, bath and beach). The airport and the railway stations are big in Switzerland, but somewhere in the entire tourism supply chain/infrastructure there will always be a bottleneck.</a:t>
            </a:r>
          </a:p>
          <a:p>
            <a:r>
              <a:rPr lang="en-US" sz="2400" b="1" dirty="0">
                <a:latin typeface="Zona Pro Bold" panose="02010803040002020004" pitchFamily="50" charset="0"/>
              </a:rPr>
              <a:t>Quality tourism is possible instead of low cost, standardized, beach-based mass-tourism. Switzerland has an infrastructure, which has an high value. It would be diluted with mass-tourism. Now with increased urbanization, automation, more meaningful and flexible vacations need to be offered to the tourists to escape from fully automated urbanization (processes). </a:t>
            </a:r>
            <a:r>
              <a:rPr lang="en-US" sz="2400" b="1" dirty="0">
                <a:solidFill>
                  <a:srgbClr val="FF0000"/>
                </a:solidFill>
                <a:latin typeface="Zona Pro Bold" panose="02010803040002020004" pitchFamily="50" charset="0"/>
              </a:rPr>
              <a:t>No need to maximize the number of monuments to visit.</a:t>
            </a:r>
          </a:p>
        </p:txBody>
      </p:sp>
    </p:spTree>
    <p:extLst>
      <p:ext uri="{BB962C8B-B14F-4D97-AF65-F5344CB8AC3E}">
        <p14:creationId xmlns:p14="http://schemas.microsoft.com/office/powerpoint/2010/main" val="4040000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E8CA43-3F53-4CDA-87DE-CF440A042C88}"/>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611697A5-E524-4538-950A-39E5096668C0}"/>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5A3A3E9A-0887-444E-9565-E4E2A5CC17F3}"/>
              </a:ext>
            </a:extLst>
          </p:cNvPr>
          <p:cNvSpPr>
            <a:spLocks noGrp="1"/>
          </p:cNvSpPr>
          <p:nvPr>
            <p:ph type="sldNum" sz="quarter" idx="12"/>
          </p:nvPr>
        </p:nvSpPr>
        <p:spPr/>
        <p:txBody>
          <a:bodyPr/>
          <a:lstStyle/>
          <a:p>
            <a:fld id="{437794D7-DC86-9A4E-9C9F-0B324FE8876A}" type="slidenum">
              <a:rPr lang="en-US" smtClean="0"/>
              <a:pPr/>
              <a:t>4</a:t>
            </a:fld>
            <a:endParaRPr lang="en-US" dirty="0"/>
          </a:p>
        </p:txBody>
      </p:sp>
      <p:pic>
        <p:nvPicPr>
          <p:cNvPr id="7" name="Picture 6">
            <a:extLst>
              <a:ext uri="{FF2B5EF4-FFF2-40B4-BE49-F238E27FC236}">
                <a16:creationId xmlns:a16="http://schemas.microsoft.com/office/drawing/2014/main" id="{082AE52A-8961-40D7-90FD-FF297E56A4CD}"/>
              </a:ext>
            </a:extLst>
          </p:cNvPr>
          <p:cNvPicPr>
            <a:picLocks noChangeAspect="1"/>
          </p:cNvPicPr>
          <p:nvPr/>
        </p:nvPicPr>
        <p:blipFill>
          <a:blip r:embed="rId2"/>
          <a:stretch>
            <a:fillRect/>
          </a:stretch>
        </p:blipFill>
        <p:spPr>
          <a:xfrm>
            <a:off x="291286" y="1563757"/>
            <a:ext cx="11609427" cy="4015408"/>
          </a:xfrm>
          <a:prstGeom prst="rect">
            <a:avLst/>
          </a:prstGeom>
        </p:spPr>
      </p:pic>
      <p:sp>
        <p:nvSpPr>
          <p:cNvPr id="8" name="Titel 1">
            <a:extLst>
              <a:ext uri="{FF2B5EF4-FFF2-40B4-BE49-F238E27FC236}">
                <a16:creationId xmlns:a16="http://schemas.microsoft.com/office/drawing/2014/main" id="{5C4AA919-9749-4DED-9997-6324C70B8E0A}"/>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
        <p:nvSpPr>
          <p:cNvPr id="9" name="Content Placeholder 2">
            <a:extLst>
              <a:ext uri="{FF2B5EF4-FFF2-40B4-BE49-F238E27FC236}">
                <a16:creationId xmlns:a16="http://schemas.microsoft.com/office/drawing/2014/main" id="{4AE735F9-6237-4414-AA9E-7C627F9F00D2}"/>
              </a:ext>
            </a:extLst>
          </p:cNvPr>
          <p:cNvSpPr txBox="1">
            <a:spLocks/>
          </p:cNvSpPr>
          <p:nvPr/>
        </p:nvSpPr>
        <p:spPr>
          <a:xfrm>
            <a:off x="135038" y="904280"/>
            <a:ext cx="12056962"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FOCUS ON 4 &amp; 5-STAR HOTELS</a:t>
            </a:r>
          </a:p>
        </p:txBody>
      </p:sp>
    </p:spTree>
    <p:extLst>
      <p:ext uri="{BB962C8B-B14F-4D97-AF65-F5344CB8AC3E}">
        <p14:creationId xmlns:p14="http://schemas.microsoft.com/office/powerpoint/2010/main" val="1615867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79D157-49AF-4D6C-8DCF-3B602ADE98C5}"/>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1C40BB83-9AC7-42E4-86D3-1BA96418D5D9}"/>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1AF57E1-F3D8-47D9-AB7A-4FEDA98EE0B8}"/>
              </a:ext>
            </a:extLst>
          </p:cNvPr>
          <p:cNvSpPr>
            <a:spLocks noGrp="1"/>
          </p:cNvSpPr>
          <p:nvPr>
            <p:ph type="sldNum" sz="quarter" idx="12"/>
          </p:nvPr>
        </p:nvSpPr>
        <p:spPr/>
        <p:txBody>
          <a:bodyPr/>
          <a:lstStyle/>
          <a:p>
            <a:fld id="{437794D7-DC86-9A4E-9C9F-0B324FE8876A}" type="slidenum">
              <a:rPr lang="en-US" smtClean="0"/>
              <a:pPr/>
              <a:t>40</a:t>
            </a:fld>
            <a:endParaRPr lang="en-US" dirty="0"/>
          </a:p>
        </p:txBody>
      </p:sp>
      <p:sp>
        <p:nvSpPr>
          <p:cNvPr id="7" name="Content Placeholder 2">
            <a:extLst>
              <a:ext uri="{FF2B5EF4-FFF2-40B4-BE49-F238E27FC236}">
                <a16:creationId xmlns:a16="http://schemas.microsoft.com/office/drawing/2014/main" id="{33A99EA5-53D0-44C2-BEE8-C3817E588853}"/>
              </a:ext>
            </a:extLst>
          </p:cNvPr>
          <p:cNvSpPr txBox="1">
            <a:spLocks/>
          </p:cNvSpPr>
          <p:nvPr/>
        </p:nvSpPr>
        <p:spPr>
          <a:xfrm>
            <a:off x="135038" y="950992"/>
            <a:ext cx="11921924" cy="4525963"/>
          </a:xfrm>
          <a:prstGeom prst="rect">
            <a:avLst/>
          </a:prstGeom>
        </p:spPr>
        <p:txBody>
          <a:bodyPr>
            <a:normAutofit fontScale="47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5300" b="1" u="sng" dirty="0">
                <a:latin typeface="Zona Pro Bold" panose="02010803040002020004" pitchFamily="50" charset="0"/>
              </a:rPr>
              <a:t>MARKETING FOCUS ON QUALITY TOURISM</a:t>
            </a:r>
          </a:p>
          <a:p>
            <a:r>
              <a:rPr lang="en-US" sz="5300" b="1" dirty="0">
                <a:latin typeface="Zona Pro Bold" panose="02010803040002020004" pitchFamily="50" charset="0"/>
              </a:rPr>
              <a:t>Some middle-market hotels (3 star hotels) can be built for those Asian middle-class tourists that are not used to pay premium prices for luxury products. But the frequency of the international trips will go down.</a:t>
            </a:r>
            <a:endParaRPr lang="en-US" sz="5300" b="1" u="sng" dirty="0">
              <a:latin typeface="Zona Pro Bold" panose="02010803040002020004" pitchFamily="50" charset="0"/>
            </a:endParaRPr>
          </a:p>
          <a:p>
            <a:r>
              <a:rPr lang="en-US" sz="5300" b="1" dirty="0">
                <a:latin typeface="Zona Pro Bold" panose="02010803040002020004" pitchFamily="50" charset="0"/>
              </a:rPr>
              <a:t>4 and 5 star hotel accommodations give protection from the competition of </a:t>
            </a:r>
            <a:r>
              <a:rPr lang="en-US" sz="5300" b="1" dirty="0" err="1">
                <a:latin typeface="Zona Pro Bold" panose="02010803040002020004" pitchFamily="50" charset="0"/>
              </a:rPr>
              <a:t>AirBnB</a:t>
            </a:r>
            <a:r>
              <a:rPr lang="en-US" sz="5300" b="1" dirty="0">
                <a:latin typeface="Zona Pro Bold" panose="02010803040002020004" pitchFamily="50" charset="0"/>
              </a:rPr>
              <a:t>, and home sharing. 1 and 2 star hotels will suffer from this competition.</a:t>
            </a:r>
          </a:p>
          <a:p>
            <a:r>
              <a:rPr lang="en-US" sz="5300" b="1" dirty="0">
                <a:latin typeface="Zona Pro Bold" panose="02010803040002020004" pitchFamily="50" charset="0"/>
              </a:rPr>
              <a:t>As a 4 and 5 star hotel, take the opportunity to provide more services and more attention to the clients: </a:t>
            </a:r>
          </a:p>
          <a:p>
            <a:pPr lvl="1"/>
            <a:r>
              <a:rPr lang="en-US" sz="5300" b="1" dirty="0">
                <a:latin typeface="Zona Pro Bold" panose="02010803040002020004" pitchFamily="50" charset="0"/>
              </a:rPr>
              <a:t>Increase staff when welcoming the guest. </a:t>
            </a:r>
          </a:p>
          <a:p>
            <a:pPr lvl="1"/>
            <a:r>
              <a:rPr lang="en-US" sz="5300" b="1" dirty="0">
                <a:latin typeface="Zona Pro Bold" panose="02010803040002020004" pitchFamily="50" charset="0"/>
              </a:rPr>
              <a:t>More staff to clean the room (like in a hospital).</a:t>
            </a:r>
          </a:p>
          <a:p>
            <a:pPr lvl="1"/>
            <a:r>
              <a:rPr lang="en-US" sz="5300" b="1" dirty="0">
                <a:latin typeface="Zona Pro Bold" panose="02010803040002020004" pitchFamily="50" charset="0"/>
              </a:rPr>
              <a:t>Plan trips for the guest including the taking care of bags and luggage.</a:t>
            </a:r>
          </a:p>
          <a:p>
            <a:endParaRPr lang="en-US" sz="8800" b="1" dirty="0"/>
          </a:p>
        </p:txBody>
      </p:sp>
      <p:sp>
        <p:nvSpPr>
          <p:cNvPr id="9" name="Title 1">
            <a:extLst>
              <a:ext uri="{FF2B5EF4-FFF2-40B4-BE49-F238E27FC236}">
                <a16:creationId xmlns:a16="http://schemas.microsoft.com/office/drawing/2014/main" id="{018CAAA0-E8D6-4E0E-A098-7BB300B8B798}"/>
              </a:ext>
            </a:extLst>
          </p:cNvPr>
          <p:cNvSpPr txBox="1">
            <a:spLocks/>
          </p:cNvSpPr>
          <p:nvPr/>
        </p:nvSpPr>
        <p:spPr>
          <a:xfrm>
            <a:off x="3209501" y="453607"/>
            <a:ext cx="11948463"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600" dirty="0"/>
              <a:t>TOURISM PLANNING &amp; MARKET PRESENCE</a:t>
            </a:r>
          </a:p>
        </p:txBody>
      </p:sp>
      <p:cxnSp>
        <p:nvCxnSpPr>
          <p:cNvPr id="6" name="Straight Connector 5">
            <a:extLst>
              <a:ext uri="{FF2B5EF4-FFF2-40B4-BE49-F238E27FC236}">
                <a16:creationId xmlns:a16="http://schemas.microsoft.com/office/drawing/2014/main" id="{8FEAA786-ECA0-4219-9725-DF9D8133C8D7}"/>
              </a:ext>
            </a:extLst>
          </p:cNvPr>
          <p:cNvCxnSpPr/>
          <p:nvPr/>
        </p:nvCxnSpPr>
        <p:spPr>
          <a:xfrm>
            <a:off x="3411940" y="5621777"/>
            <a:ext cx="29888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0108E1-AFB3-4CBF-B252-F73B5D128AC7}"/>
              </a:ext>
            </a:extLst>
          </p:cNvPr>
          <p:cNvSpPr txBox="1"/>
          <p:nvPr/>
        </p:nvSpPr>
        <p:spPr>
          <a:xfrm>
            <a:off x="2615664" y="4702123"/>
            <a:ext cx="1592551" cy="1754326"/>
          </a:xfrm>
          <a:prstGeom prst="rect">
            <a:avLst/>
          </a:prstGeom>
          <a:noFill/>
        </p:spPr>
        <p:txBody>
          <a:bodyPr wrap="none" rtlCol="0">
            <a:spAutoFit/>
          </a:bodyPr>
          <a:lstStyle/>
          <a:p>
            <a:pPr algn="ctr"/>
            <a:r>
              <a:rPr lang="en-GB" dirty="0"/>
              <a:t>Low Cost Hotel</a:t>
            </a:r>
          </a:p>
          <a:p>
            <a:pPr algn="ctr"/>
            <a:r>
              <a:rPr lang="en-GB" dirty="0" err="1"/>
              <a:t>AirBnB</a:t>
            </a:r>
            <a:endParaRPr lang="en-GB" dirty="0"/>
          </a:p>
          <a:p>
            <a:pPr algn="ctr"/>
            <a:r>
              <a:rPr lang="en-GB" dirty="0"/>
              <a:t>Cool</a:t>
            </a:r>
          </a:p>
          <a:p>
            <a:pPr algn="ctr"/>
            <a:endParaRPr lang="en-GB" dirty="0"/>
          </a:p>
          <a:p>
            <a:pPr algn="ctr"/>
            <a:r>
              <a:rPr lang="en-GB" dirty="0"/>
              <a:t>attract</a:t>
            </a:r>
          </a:p>
          <a:p>
            <a:pPr algn="ctr"/>
            <a:r>
              <a:rPr lang="en-GB" dirty="0"/>
              <a:t>Millennials</a:t>
            </a:r>
            <a:endParaRPr lang="en-CH" dirty="0"/>
          </a:p>
        </p:txBody>
      </p:sp>
      <p:sp>
        <p:nvSpPr>
          <p:cNvPr id="11" name="TextBox 10">
            <a:extLst>
              <a:ext uri="{FF2B5EF4-FFF2-40B4-BE49-F238E27FC236}">
                <a16:creationId xmlns:a16="http://schemas.microsoft.com/office/drawing/2014/main" id="{F9D134C5-FEFE-46C3-828B-727F023DB271}"/>
              </a:ext>
            </a:extLst>
          </p:cNvPr>
          <p:cNvSpPr txBox="1"/>
          <p:nvPr/>
        </p:nvSpPr>
        <p:spPr>
          <a:xfrm>
            <a:off x="5653224" y="4883113"/>
            <a:ext cx="1495153" cy="1477328"/>
          </a:xfrm>
          <a:prstGeom prst="rect">
            <a:avLst/>
          </a:prstGeom>
          <a:noFill/>
        </p:spPr>
        <p:txBody>
          <a:bodyPr wrap="none" rtlCol="0">
            <a:spAutoFit/>
          </a:bodyPr>
          <a:lstStyle/>
          <a:p>
            <a:pPr algn="ctr"/>
            <a:r>
              <a:rPr lang="en-GB" dirty="0"/>
              <a:t>Luxury</a:t>
            </a:r>
          </a:p>
          <a:p>
            <a:pPr algn="ctr"/>
            <a:r>
              <a:rPr lang="en-GB" dirty="0"/>
              <a:t>4-5 Star</a:t>
            </a:r>
          </a:p>
          <a:p>
            <a:pPr algn="ctr"/>
            <a:endParaRPr lang="en-GB" dirty="0"/>
          </a:p>
          <a:p>
            <a:pPr algn="ctr"/>
            <a:r>
              <a:rPr lang="en-GB" dirty="0"/>
              <a:t>attract</a:t>
            </a:r>
          </a:p>
          <a:p>
            <a:pPr algn="ctr"/>
            <a:r>
              <a:rPr lang="en-GB" dirty="0"/>
              <a:t>high spenders</a:t>
            </a:r>
            <a:endParaRPr lang="en-CH" dirty="0"/>
          </a:p>
        </p:txBody>
      </p:sp>
      <p:sp>
        <p:nvSpPr>
          <p:cNvPr id="12" name="Arrow: Right 11">
            <a:extLst>
              <a:ext uri="{FF2B5EF4-FFF2-40B4-BE49-F238E27FC236}">
                <a16:creationId xmlns:a16="http://schemas.microsoft.com/office/drawing/2014/main" id="{37D46E40-1249-4567-8FBE-07DEFD74FC4E}"/>
              </a:ext>
            </a:extLst>
          </p:cNvPr>
          <p:cNvSpPr/>
          <p:nvPr/>
        </p:nvSpPr>
        <p:spPr>
          <a:xfrm>
            <a:off x="7014949" y="5349922"/>
            <a:ext cx="1214651" cy="229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TextBox 13">
            <a:extLst>
              <a:ext uri="{FF2B5EF4-FFF2-40B4-BE49-F238E27FC236}">
                <a16:creationId xmlns:a16="http://schemas.microsoft.com/office/drawing/2014/main" id="{AE036108-5264-4DFA-908F-E22CF914528D}"/>
              </a:ext>
            </a:extLst>
          </p:cNvPr>
          <p:cNvSpPr txBox="1"/>
          <p:nvPr/>
        </p:nvSpPr>
        <p:spPr>
          <a:xfrm>
            <a:off x="8105682" y="4923295"/>
            <a:ext cx="4074195" cy="1200329"/>
          </a:xfrm>
          <a:prstGeom prst="rect">
            <a:avLst/>
          </a:prstGeom>
          <a:noFill/>
        </p:spPr>
        <p:txBody>
          <a:bodyPr wrap="square" rtlCol="0">
            <a:spAutoFit/>
          </a:bodyPr>
          <a:lstStyle/>
          <a:p>
            <a:pPr algn="ctr"/>
            <a:r>
              <a:rPr lang="en-GB" dirty="0"/>
              <a:t>Avoid to be stuck in the middle</a:t>
            </a:r>
          </a:p>
          <a:p>
            <a:pPr algn="ctr"/>
            <a:r>
              <a:rPr lang="en-GB" dirty="0"/>
              <a:t>Especially during a crisis, the middle segment will suffer.</a:t>
            </a:r>
          </a:p>
          <a:p>
            <a:pPr algn="ctr"/>
            <a:endParaRPr lang="en-GB" dirty="0"/>
          </a:p>
        </p:txBody>
      </p:sp>
      <p:cxnSp>
        <p:nvCxnSpPr>
          <p:cNvPr id="16" name="Straight Connector 15">
            <a:extLst>
              <a:ext uri="{FF2B5EF4-FFF2-40B4-BE49-F238E27FC236}">
                <a16:creationId xmlns:a16="http://schemas.microsoft.com/office/drawing/2014/main" id="{7CEAD2D7-4D20-446C-B11C-BBC29A5B6F1F}"/>
              </a:ext>
            </a:extLst>
          </p:cNvPr>
          <p:cNvCxnSpPr/>
          <p:nvPr/>
        </p:nvCxnSpPr>
        <p:spPr>
          <a:xfrm>
            <a:off x="4458965" y="5324827"/>
            <a:ext cx="796121" cy="53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23743A-B89A-4F71-9921-28B02AFB24B4}"/>
              </a:ext>
            </a:extLst>
          </p:cNvPr>
          <p:cNvCxnSpPr>
            <a:cxnSpLocks/>
          </p:cNvCxnSpPr>
          <p:nvPr/>
        </p:nvCxnSpPr>
        <p:spPr>
          <a:xfrm flipV="1">
            <a:off x="4454046" y="5444309"/>
            <a:ext cx="845249" cy="320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63619DE-FFC3-4790-910F-02DA49B4706E}"/>
              </a:ext>
            </a:extLst>
          </p:cNvPr>
          <p:cNvCxnSpPr/>
          <p:nvPr/>
        </p:nvCxnSpPr>
        <p:spPr>
          <a:xfrm>
            <a:off x="3411939" y="5569964"/>
            <a:ext cx="0" cy="130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FFE522-E626-4ED9-AA09-994D783D134E}"/>
              </a:ext>
            </a:extLst>
          </p:cNvPr>
          <p:cNvCxnSpPr/>
          <p:nvPr/>
        </p:nvCxnSpPr>
        <p:spPr>
          <a:xfrm>
            <a:off x="6400800" y="5556899"/>
            <a:ext cx="0" cy="1432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225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340C6-FBBD-4F37-8096-826FCB5F6680}"/>
              </a:ext>
            </a:extLst>
          </p:cNvPr>
          <p:cNvSpPr>
            <a:spLocks noGrp="1"/>
          </p:cNvSpPr>
          <p:nvPr>
            <p:ph type="title"/>
          </p:nvPr>
        </p:nvSpPr>
        <p:spPr>
          <a:xfrm>
            <a:off x="3168040" y="480499"/>
            <a:ext cx="10338955" cy="1257300"/>
          </a:xfrm>
        </p:spPr>
        <p:txBody>
          <a:bodyPr/>
          <a:lstStyle/>
          <a:p>
            <a:r>
              <a:rPr lang="de-CH" sz="3800" dirty="0"/>
              <a:t>TOURISM PLANNING &amp; MARKET PRESENCE</a:t>
            </a:r>
            <a:endParaRPr lang="en-CH" dirty="0"/>
          </a:p>
        </p:txBody>
      </p:sp>
      <p:sp>
        <p:nvSpPr>
          <p:cNvPr id="3" name="Datumsplatzhalter 2">
            <a:extLst>
              <a:ext uri="{FF2B5EF4-FFF2-40B4-BE49-F238E27FC236}">
                <a16:creationId xmlns:a16="http://schemas.microsoft.com/office/drawing/2014/main" id="{B8E1EDCF-A1CD-4AA3-A4C9-F3EBC418CB45}"/>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1C71FAEF-E0CB-4912-890D-8EDD218999B4}"/>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5B7D67AC-AE5E-4EB5-B6FF-A5F255ED9F62}"/>
              </a:ext>
            </a:extLst>
          </p:cNvPr>
          <p:cNvSpPr>
            <a:spLocks noGrp="1"/>
          </p:cNvSpPr>
          <p:nvPr>
            <p:ph type="sldNum" sz="quarter" idx="12"/>
          </p:nvPr>
        </p:nvSpPr>
        <p:spPr/>
        <p:txBody>
          <a:bodyPr/>
          <a:lstStyle/>
          <a:p>
            <a:fld id="{437794D7-DC86-9A4E-9C9F-0B324FE8876A}" type="slidenum">
              <a:rPr lang="en-US" smtClean="0"/>
              <a:pPr/>
              <a:t>41</a:t>
            </a:fld>
            <a:endParaRPr lang="en-US" dirty="0"/>
          </a:p>
        </p:txBody>
      </p:sp>
      <p:sp>
        <p:nvSpPr>
          <p:cNvPr id="7" name="Content Placeholder 2">
            <a:extLst>
              <a:ext uri="{FF2B5EF4-FFF2-40B4-BE49-F238E27FC236}">
                <a16:creationId xmlns:a16="http://schemas.microsoft.com/office/drawing/2014/main" id="{8CFC3661-C297-4A44-AEB6-98F760D9D93D}"/>
              </a:ext>
            </a:extLst>
          </p:cNvPr>
          <p:cNvSpPr txBox="1">
            <a:spLocks/>
          </p:cNvSpPr>
          <p:nvPr/>
        </p:nvSpPr>
        <p:spPr>
          <a:xfrm>
            <a:off x="135038" y="82101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MASS TOURISM</a:t>
            </a:r>
          </a:p>
          <a:p>
            <a:r>
              <a:rPr lang="en-US" sz="2500" b="1" dirty="0">
                <a:latin typeface="Zona Pro Bold" panose="02010803040002020004" pitchFamily="50" charset="0"/>
              </a:rPr>
              <a:t>Considering the continued growth of Asia in tourism, for bigger territories, like USA, being 50 times bigger than Switzerland, global mass tourism can be served with standardized, normed hotel rooms. This is also the strategy of certain middle class brands of Accor or Intercontinental Hotel Group (Holiday Inn).</a:t>
            </a:r>
          </a:p>
          <a:p>
            <a:r>
              <a:rPr lang="en-US" sz="2500" b="1" dirty="0">
                <a:latin typeface="Zona Pro Bold" panose="02010803040002020004" pitchFamily="50" charset="0"/>
              </a:rPr>
              <a:t>B&amp;B Hotel and </a:t>
            </a:r>
            <a:r>
              <a:rPr lang="en-US" sz="2500" b="1" dirty="0" err="1">
                <a:latin typeface="Zona Pro Bold" panose="02010803040002020004" pitchFamily="50" charset="0"/>
              </a:rPr>
              <a:t>Meininger</a:t>
            </a:r>
            <a:r>
              <a:rPr lang="en-US" sz="2500" b="1" dirty="0">
                <a:latin typeface="Zona Pro Bold" panose="02010803040002020004" pitchFamily="50" charset="0"/>
              </a:rPr>
              <a:t> Hotels also follow this strategy of normed, mass hotel rooms. In these cases 1-week-sun-bath-beach-holidays can be arranged for USD 1’000.-. But for Switzerland this is not suitable. </a:t>
            </a:r>
          </a:p>
          <a:p>
            <a:r>
              <a:rPr lang="en-US" sz="2500" b="1" dirty="0">
                <a:latin typeface="Zona Pro Bold" panose="02010803040002020004" pitchFamily="50" charset="0"/>
              </a:rPr>
              <a:t>The global middle class has been on the rise, especially in Asia, and the Asian middle class was the driving force of the global (low cost) airline industry. There the middle class has more income to spend for a vacation to discover foreign countries and cultures. Mass tourism is a concentration risk. A city can invest to welcome mass-tourists, but if the big planes don’t bring the tourists, losses are recorded as margins are low in mass tourism. </a:t>
            </a:r>
          </a:p>
        </p:txBody>
      </p:sp>
    </p:spTree>
    <p:extLst>
      <p:ext uri="{BB962C8B-B14F-4D97-AF65-F5344CB8AC3E}">
        <p14:creationId xmlns:p14="http://schemas.microsoft.com/office/powerpoint/2010/main" val="1686551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FA9231-CC30-45A5-8AD2-2E193BC3D91F}"/>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C5073ADC-2C3C-40E7-9149-18C235514FF6}"/>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77C71F3B-8C82-425F-9A7B-ECEF37E6EBDA}"/>
              </a:ext>
            </a:extLst>
          </p:cNvPr>
          <p:cNvSpPr>
            <a:spLocks noGrp="1"/>
          </p:cNvSpPr>
          <p:nvPr>
            <p:ph type="sldNum" sz="quarter" idx="12"/>
          </p:nvPr>
        </p:nvSpPr>
        <p:spPr/>
        <p:txBody>
          <a:bodyPr/>
          <a:lstStyle/>
          <a:p>
            <a:fld id="{437794D7-DC86-9A4E-9C9F-0B324FE8876A}" type="slidenum">
              <a:rPr lang="en-US" smtClean="0"/>
              <a:pPr/>
              <a:t>42</a:t>
            </a:fld>
            <a:endParaRPr lang="en-US" dirty="0"/>
          </a:p>
        </p:txBody>
      </p:sp>
      <p:sp>
        <p:nvSpPr>
          <p:cNvPr id="6" name="Titel 1">
            <a:extLst>
              <a:ext uri="{FF2B5EF4-FFF2-40B4-BE49-F238E27FC236}">
                <a16:creationId xmlns:a16="http://schemas.microsoft.com/office/drawing/2014/main" id="{65860FEE-8389-4D9F-BB34-9BF7F5529ABD}"/>
              </a:ext>
            </a:extLst>
          </p:cNvPr>
          <p:cNvSpPr txBox="1">
            <a:spLocks/>
          </p:cNvSpPr>
          <p:nvPr/>
        </p:nvSpPr>
        <p:spPr>
          <a:xfrm>
            <a:off x="3168040" y="480499"/>
            <a:ext cx="10338955"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en-CH" dirty="0"/>
          </a:p>
        </p:txBody>
      </p:sp>
      <p:sp>
        <p:nvSpPr>
          <p:cNvPr id="7" name="Content Placeholder 2">
            <a:extLst>
              <a:ext uri="{FF2B5EF4-FFF2-40B4-BE49-F238E27FC236}">
                <a16:creationId xmlns:a16="http://schemas.microsoft.com/office/drawing/2014/main" id="{8CD73968-E205-4BDE-8740-D9D699504C3D}"/>
              </a:ext>
            </a:extLst>
          </p:cNvPr>
          <p:cNvSpPr txBox="1">
            <a:spLocks/>
          </p:cNvSpPr>
          <p:nvPr/>
        </p:nvSpPr>
        <p:spPr>
          <a:xfrm>
            <a:off x="0" y="900526"/>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HOTEL ROOM SHOULD ALLOW SELF-PREPARATION OF FOOD (24/7)</a:t>
            </a:r>
          </a:p>
          <a:p>
            <a:r>
              <a:rPr lang="en-US" sz="2500" b="1" dirty="0">
                <a:latin typeface="Zona Pro Bold" panose="02010803040002020004" pitchFamily="50" charset="0"/>
              </a:rPr>
              <a:t>Give hotel guests the opportunity to prepare food to eat in the hotel room any time during the day and at night. To purchase the food in the supermarkets, the tourist will have more interaction with the local community.</a:t>
            </a:r>
          </a:p>
          <a:p>
            <a:r>
              <a:rPr lang="en-US" sz="2500" b="1" dirty="0">
                <a:latin typeface="Zona Pro Bold" panose="02010803040002020004" pitchFamily="50" charset="0"/>
              </a:rPr>
              <a:t>Obviously hotel room service can still be offered by the hotel.</a:t>
            </a:r>
          </a:p>
        </p:txBody>
      </p:sp>
    </p:spTree>
    <p:extLst>
      <p:ext uri="{BB962C8B-B14F-4D97-AF65-F5344CB8AC3E}">
        <p14:creationId xmlns:p14="http://schemas.microsoft.com/office/powerpoint/2010/main" val="2550545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69E175-D8CB-447C-8E27-554FC9DE7AAF}"/>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53343484-683D-490B-9F17-2DA45EEBC13B}"/>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46F6CC8-75D8-4097-BA37-BE7D3A7E363C}"/>
              </a:ext>
            </a:extLst>
          </p:cNvPr>
          <p:cNvSpPr>
            <a:spLocks noGrp="1"/>
          </p:cNvSpPr>
          <p:nvPr>
            <p:ph type="sldNum" sz="quarter" idx="12"/>
          </p:nvPr>
        </p:nvSpPr>
        <p:spPr/>
        <p:txBody>
          <a:bodyPr/>
          <a:lstStyle/>
          <a:p>
            <a:fld id="{437794D7-DC86-9A4E-9C9F-0B324FE8876A}" type="slidenum">
              <a:rPr lang="en-US" smtClean="0"/>
              <a:pPr/>
              <a:t>43</a:t>
            </a:fld>
            <a:endParaRPr lang="en-US" dirty="0"/>
          </a:p>
        </p:txBody>
      </p:sp>
      <p:sp>
        <p:nvSpPr>
          <p:cNvPr id="7" name="Content Placeholder 2">
            <a:extLst>
              <a:ext uri="{FF2B5EF4-FFF2-40B4-BE49-F238E27FC236}">
                <a16:creationId xmlns:a16="http://schemas.microsoft.com/office/drawing/2014/main" id="{06B5F6C6-9274-4077-B66B-A2488C897E48}"/>
              </a:ext>
            </a:extLst>
          </p:cNvPr>
          <p:cNvSpPr txBox="1">
            <a:spLocks/>
          </p:cNvSpPr>
          <p:nvPr/>
        </p:nvSpPr>
        <p:spPr>
          <a:xfrm>
            <a:off x="135038" y="106783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ASIAN BUSINESS TRAVELS</a:t>
            </a:r>
          </a:p>
          <a:p>
            <a:r>
              <a:rPr lang="en-US" sz="2500" b="1" dirty="0">
                <a:latin typeface="Zona Pro Bold" panose="02010803040002020004" pitchFamily="50" charset="0"/>
              </a:rPr>
              <a:t>Asia and China have a huge internal market (consumer demand). </a:t>
            </a:r>
          </a:p>
          <a:p>
            <a:r>
              <a:rPr lang="en-US" sz="2500" b="1" dirty="0">
                <a:latin typeface="Zona Pro Bold" panose="02010803040002020004" pitchFamily="50" charset="0"/>
              </a:rPr>
              <a:t>Europe depends more on China and Asia, than China and Asia depend on Europe. </a:t>
            </a:r>
          </a:p>
          <a:p>
            <a:r>
              <a:rPr lang="en-US" sz="2500" b="1" dirty="0">
                <a:latin typeface="Zona Pro Bold" panose="02010803040002020004" pitchFamily="50" charset="0"/>
              </a:rPr>
              <a:t>Asian business people will do more business trips. Also the younger generation will study more outside of Asia. </a:t>
            </a:r>
          </a:p>
          <a:p>
            <a:r>
              <a:rPr lang="en-US" sz="2500" b="1" dirty="0">
                <a:latin typeface="Zona Pro Bold" panose="02010803040002020004" pitchFamily="50" charset="0"/>
              </a:rPr>
              <a:t>Increase in Asia-related MICE tourism increasing.</a:t>
            </a:r>
          </a:p>
          <a:p>
            <a:r>
              <a:rPr lang="en-US" sz="2500" b="1" dirty="0">
                <a:latin typeface="Zona Pro Bold" panose="02010803040002020004" pitchFamily="50" charset="0"/>
              </a:rPr>
              <a:t>Asian students will travel more to study in Europe or in America. </a:t>
            </a:r>
          </a:p>
          <a:p>
            <a:r>
              <a:rPr lang="en-US" sz="2500" b="1" dirty="0">
                <a:latin typeface="Zona Pro Bold" panose="02010803040002020004" pitchFamily="50" charset="0"/>
              </a:rPr>
              <a:t>The Asia middle class will probably not travel so often anymore as the low-cost travel arrangements will be less frequent. </a:t>
            </a:r>
          </a:p>
        </p:txBody>
      </p:sp>
      <p:sp>
        <p:nvSpPr>
          <p:cNvPr id="8" name="Titel 1">
            <a:extLst>
              <a:ext uri="{FF2B5EF4-FFF2-40B4-BE49-F238E27FC236}">
                <a16:creationId xmlns:a16="http://schemas.microsoft.com/office/drawing/2014/main" id="{9474797C-9E76-421F-96C4-A7DC4239CC4D}"/>
              </a:ext>
            </a:extLst>
          </p:cNvPr>
          <p:cNvSpPr>
            <a:spLocks noGrp="1"/>
          </p:cNvSpPr>
          <p:nvPr>
            <p:ph type="title"/>
          </p:nvPr>
        </p:nvSpPr>
        <p:spPr>
          <a:xfrm>
            <a:off x="3168040" y="480499"/>
            <a:ext cx="10338955" cy="1257300"/>
          </a:xfrm>
        </p:spPr>
        <p:txBody>
          <a:bodyPr/>
          <a:lstStyle/>
          <a:p>
            <a:r>
              <a:rPr lang="de-CH" sz="3800" dirty="0"/>
              <a:t>TOURISM PLANNING &amp; MARKET PRESENCE</a:t>
            </a:r>
            <a:endParaRPr lang="en-CH" dirty="0"/>
          </a:p>
        </p:txBody>
      </p:sp>
    </p:spTree>
    <p:extLst>
      <p:ext uri="{BB962C8B-B14F-4D97-AF65-F5344CB8AC3E}">
        <p14:creationId xmlns:p14="http://schemas.microsoft.com/office/powerpoint/2010/main" val="680603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8FB3AF4-045B-403C-9F80-2D3ABF8BA174}"/>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BBE8E41F-A93C-41A2-A31B-E71119E656DC}"/>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3CFF3205-80AF-44D3-B895-9811340E6118}"/>
              </a:ext>
            </a:extLst>
          </p:cNvPr>
          <p:cNvSpPr>
            <a:spLocks noGrp="1"/>
          </p:cNvSpPr>
          <p:nvPr>
            <p:ph type="sldNum" sz="quarter" idx="12"/>
          </p:nvPr>
        </p:nvSpPr>
        <p:spPr/>
        <p:txBody>
          <a:bodyPr/>
          <a:lstStyle/>
          <a:p>
            <a:fld id="{437794D7-DC86-9A4E-9C9F-0B324FE8876A}" type="slidenum">
              <a:rPr lang="en-US" smtClean="0"/>
              <a:pPr/>
              <a:t>44</a:t>
            </a:fld>
            <a:endParaRPr lang="en-US" dirty="0"/>
          </a:p>
        </p:txBody>
      </p:sp>
      <p:sp>
        <p:nvSpPr>
          <p:cNvPr id="6" name="Titel 1">
            <a:extLst>
              <a:ext uri="{FF2B5EF4-FFF2-40B4-BE49-F238E27FC236}">
                <a16:creationId xmlns:a16="http://schemas.microsoft.com/office/drawing/2014/main" id="{5B9AF0F8-5676-4BCB-9691-4FB17492B65C}"/>
              </a:ext>
            </a:extLst>
          </p:cNvPr>
          <p:cNvSpPr txBox="1">
            <a:spLocks/>
          </p:cNvSpPr>
          <p:nvPr/>
        </p:nvSpPr>
        <p:spPr>
          <a:xfrm>
            <a:off x="3168040" y="480499"/>
            <a:ext cx="10338955"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en-CH" dirty="0"/>
          </a:p>
        </p:txBody>
      </p:sp>
      <p:sp>
        <p:nvSpPr>
          <p:cNvPr id="7" name="Content Placeholder 2">
            <a:extLst>
              <a:ext uri="{FF2B5EF4-FFF2-40B4-BE49-F238E27FC236}">
                <a16:creationId xmlns:a16="http://schemas.microsoft.com/office/drawing/2014/main" id="{0B94869B-05E0-4F78-8F94-F557363AC91A}"/>
              </a:ext>
            </a:extLst>
          </p:cNvPr>
          <p:cNvSpPr txBox="1">
            <a:spLocks/>
          </p:cNvSpPr>
          <p:nvPr/>
        </p:nvSpPr>
        <p:spPr>
          <a:xfrm>
            <a:off x="135038" y="106783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a:t>
            </a:r>
          </a:p>
          <a:p>
            <a:r>
              <a:rPr lang="en-US" sz="2500" b="1" dirty="0">
                <a:latin typeface="Zona Pro Bold" panose="02010803040002020004" pitchFamily="50" charset="0"/>
              </a:rPr>
              <a:t>If every supplier provides the digital data, it is possible all tourist suppliers from one website (according to the concept of </a:t>
            </a:r>
            <a:r>
              <a:rPr lang="en-US" sz="2500" b="1" dirty="0" err="1">
                <a:latin typeface="Zona Pro Bold" panose="02010803040002020004" pitchFamily="50" charset="0"/>
              </a:rPr>
              <a:t>AirBnB</a:t>
            </a:r>
            <a:r>
              <a:rPr lang="en-US" sz="2500" b="1" dirty="0">
                <a:latin typeface="Zona Pro Bold" panose="02010803040002020004" pitchFamily="50" charset="0"/>
              </a:rPr>
              <a:t> showing all available shared apartments. </a:t>
            </a:r>
          </a:p>
          <a:p>
            <a:r>
              <a:rPr lang="en-US" sz="2500" b="1" dirty="0">
                <a:latin typeface="Zona Pro Bold" panose="02010803040002020004" pitchFamily="50" charset="0"/>
              </a:rPr>
              <a:t>Increase in Asia-related MICE tourism increasing.</a:t>
            </a:r>
          </a:p>
          <a:p>
            <a:r>
              <a:rPr lang="en-US" sz="2500" b="1" dirty="0">
                <a:latin typeface="Zona Pro Bold" panose="02010803040002020004" pitchFamily="50" charset="0"/>
              </a:rPr>
              <a:t>Asian students will travel more to study in Europe or in America. </a:t>
            </a:r>
          </a:p>
          <a:p>
            <a:r>
              <a:rPr lang="en-US" sz="2500" b="1" dirty="0">
                <a:latin typeface="Zona Pro Bold" panose="02010803040002020004" pitchFamily="50" charset="0"/>
              </a:rPr>
              <a:t>The Asia middle class will probably not travel so often anymore as the low-cost travel arrangements will be less frequent. </a:t>
            </a:r>
          </a:p>
          <a:p>
            <a:r>
              <a:rPr lang="en-US" sz="2500" b="1" dirty="0">
                <a:latin typeface="Zona Pro Bold" panose="02010803040002020004" pitchFamily="50" charset="0"/>
              </a:rPr>
              <a:t>It’s not enough to be on social media. The firms need to </a:t>
            </a:r>
            <a:r>
              <a:rPr lang="en-US" sz="2500" b="1" u="sng" dirty="0">
                <a:latin typeface="Zona Pro Bold" panose="02010803040002020004" pitchFamily="50" charset="0"/>
              </a:rPr>
              <a:t>be social</a:t>
            </a:r>
            <a:r>
              <a:rPr lang="en-US" sz="2500" b="1" dirty="0">
                <a:latin typeface="Zona Pro Bold" panose="02010803040002020004" pitchFamily="50" charset="0"/>
              </a:rPr>
              <a:t> as well, and involve the online community. </a:t>
            </a:r>
          </a:p>
          <a:p>
            <a:pPr marL="0" indent="0">
              <a:buNone/>
            </a:pPr>
            <a:endParaRPr lang="en-US" sz="2500" b="1" dirty="0">
              <a:latin typeface="Zona Pro Bold" panose="02010803040002020004" pitchFamily="50" charset="0"/>
            </a:endParaRPr>
          </a:p>
        </p:txBody>
      </p:sp>
    </p:spTree>
    <p:extLst>
      <p:ext uri="{BB962C8B-B14F-4D97-AF65-F5344CB8AC3E}">
        <p14:creationId xmlns:p14="http://schemas.microsoft.com/office/powerpoint/2010/main" val="2735727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22F5E30-37C6-44B8-B053-09C01A6B5231}"/>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5B0D5019-6532-4F26-918B-2D26DE375DDA}"/>
              </a:ext>
            </a:extLst>
          </p:cNvPr>
          <p:cNvSpPr>
            <a:spLocks noGrp="1"/>
          </p:cNvSpPr>
          <p:nvPr>
            <p:ph type="ftr" sz="quarter" idx="11"/>
          </p:nvPr>
        </p:nvSpPr>
        <p:spPr>
          <a:xfrm>
            <a:off x="1736202" y="6492875"/>
            <a:ext cx="6370899" cy="365125"/>
          </a:xfrm>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D1430E84-EEE8-4E33-B58C-F89D35568D8D}"/>
              </a:ext>
            </a:extLst>
          </p:cNvPr>
          <p:cNvSpPr>
            <a:spLocks noGrp="1"/>
          </p:cNvSpPr>
          <p:nvPr>
            <p:ph type="sldNum" sz="quarter" idx="12"/>
          </p:nvPr>
        </p:nvSpPr>
        <p:spPr/>
        <p:txBody>
          <a:bodyPr/>
          <a:lstStyle/>
          <a:p>
            <a:fld id="{437794D7-DC86-9A4E-9C9F-0B324FE8876A}" type="slidenum">
              <a:rPr lang="en-US" smtClean="0"/>
              <a:pPr/>
              <a:t>45</a:t>
            </a:fld>
            <a:endParaRPr lang="en-US" dirty="0"/>
          </a:p>
        </p:txBody>
      </p:sp>
      <p:sp>
        <p:nvSpPr>
          <p:cNvPr id="6" name="Title 1">
            <a:extLst>
              <a:ext uri="{FF2B5EF4-FFF2-40B4-BE49-F238E27FC236}">
                <a16:creationId xmlns:a16="http://schemas.microsoft.com/office/drawing/2014/main" id="{08E8F071-44F6-4BB5-AC3F-63192A02375E}"/>
              </a:ext>
            </a:extLst>
          </p:cNvPr>
          <p:cNvSpPr>
            <a:spLocks noGrp="1"/>
          </p:cNvSpPr>
          <p:nvPr>
            <p:ph type="title"/>
          </p:nvPr>
        </p:nvSpPr>
        <p:spPr>
          <a:xfrm>
            <a:off x="2950596" y="472629"/>
            <a:ext cx="11948463" cy="939125"/>
          </a:xfrm>
        </p:spPr>
        <p:txBody>
          <a:bodyPr/>
          <a:lstStyle/>
          <a:p>
            <a:r>
              <a:rPr lang="de-CH" sz="4000" dirty="0"/>
              <a:t>TOURISM PLANNING &amp; MARKET PRESENCE</a:t>
            </a:r>
          </a:p>
        </p:txBody>
      </p:sp>
      <p:sp>
        <p:nvSpPr>
          <p:cNvPr id="7" name="Rechteck 1">
            <a:extLst>
              <a:ext uri="{FF2B5EF4-FFF2-40B4-BE49-F238E27FC236}">
                <a16:creationId xmlns:a16="http://schemas.microsoft.com/office/drawing/2014/main" id="{1E0BC413-2823-4F9E-8CBE-E03F650B0717}"/>
              </a:ext>
            </a:extLst>
          </p:cNvPr>
          <p:cNvSpPr/>
          <p:nvPr/>
        </p:nvSpPr>
        <p:spPr>
          <a:xfrm>
            <a:off x="41918" y="1316806"/>
            <a:ext cx="12192000" cy="1246495"/>
          </a:xfrm>
          <a:prstGeom prst="rect">
            <a:avLst/>
          </a:prstGeom>
        </p:spPr>
        <p:txBody>
          <a:bodyPr wrap="square">
            <a:spAutoFit/>
          </a:bodyPr>
          <a:lstStyle/>
          <a:p>
            <a:endParaRPr lang="en-US" sz="2500" b="1" dirty="0"/>
          </a:p>
          <a:p>
            <a:endParaRPr lang="en-US" sz="2500" b="1" dirty="0"/>
          </a:p>
          <a:p>
            <a:endParaRPr lang="en-US" sz="2500" b="1" dirty="0"/>
          </a:p>
        </p:txBody>
      </p:sp>
      <p:sp>
        <p:nvSpPr>
          <p:cNvPr id="13" name="Content Placeholder 2">
            <a:extLst>
              <a:ext uri="{FF2B5EF4-FFF2-40B4-BE49-F238E27FC236}">
                <a16:creationId xmlns:a16="http://schemas.microsoft.com/office/drawing/2014/main" id="{1B46EC12-2838-4BC5-8014-6160AB6228DD}"/>
              </a:ext>
            </a:extLst>
          </p:cNvPr>
          <p:cNvSpPr txBox="1">
            <a:spLocks/>
          </p:cNvSpPr>
          <p:nvPr/>
        </p:nvSpPr>
        <p:spPr>
          <a:xfrm>
            <a:off x="0" y="934502"/>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TECHNOLOGIES: DIGITIZATION</a:t>
            </a:r>
          </a:p>
          <a:p>
            <a:r>
              <a:rPr lang="en-US" sz="2500" b="1" dirty="0">
                <a:latin typeface="Zona Pro Bold" panose="02010803040002020004" pitchFamily="50" charset="0"/>
              </a:rPr>
              <a:t>OTAs, online booking platforms are booming. On the other hand direct hotel bookings drop. OTAs seem to offer certain guarantees to the travelers, like similar payment terms. </a:t>
            </a:r>
          </a:p>
        </p:txBody>
      </p:sp>
      <p:pic>
        <p:nvPicPr>
          <p:cNvPr id="15" name="Picture 14">
            <a:extLst>
              <a:ext uri="{FF2B5EF4-FFF2-40B4-BE49-F238E27FC236}">
                <a16:creationId xmlns:a16="http://schemas.microsoft.com/office/drawing/2014/main" id="{94F203FB-511D-43A4-B24E-F6D89AE5B8DA}"/>
              </a:ext>
            </a:extLst>
          </p:cNvPr>
          <p:cNvPicPr>
            <a:picLocks noChangeAspect="1"/>
          </p:cNvPicPr>
          <p:nvPr/>
        </p:nvPicPr>
        <p:blipFill>
          <a:blip r:embed="rId2"/>
          <a:stretch>
            <a:fillRect/>
          </a:stretch>
        </p:blipFill>
        <p:spPr>
          <a:xfrm>
            <a:off x="9654974" y="2436824"/>
            <a:ext cx="2266950" cy="609600"/>
          </a:xfrm>
          <a:prstGeom prst="rect">
            <a:avLst/>
          </a:prstGeom>
        </p:spPr>
      </p:pic>
      <p:pic>
        <p:nvPicPr>
          <p:cNvPr id="17" name="Picture 16">
            <a:extLst>
              <a:ext uri="{FF2B5EF4-FFF2-40B4-BE49-F238E27FC236}">
                <a16:creationId xmlns:a16="http://schemas.microsoft.com/office/drawing/2014/main" id="{F0203695-3813-46DE-97D6-6B2DDD82B42C}"/>
              </a:ext>
            </a:extLst>
          </p:cNvPr>
          <p:cNvPicPr>
            <a:picLocks noChangeAspect="1"/>
          </p:cNvPicPr>
          <p:nvPr/>
        </p:nvPicPr>
        <p:blipFill>
          <a:blip r:embed="rId3"/>
          <a:stretch>
            <a:fillRect/>
          </a:stretch>
        </p:blipFill>
        <p:spPr>
          <a:xfrm>
            <a:off x="1567320" y="2330873"/>
            <a:ext cx="8214894" cy="4509153"/>
          </a:xfrm>
          <a:prstGeom prst="rect">
            <a:avLst/>
          </a:prstGeom>
        </p:spPr>
      </p:pic>
      <p:sp>
        <p:nvSpPr>
          <p:cNvPr id="18" name="Arrow: Right 17">
            <a:extLst>
              <a:ext uri="{FF2B5EF4-FFF2-40B4-BE49-F238E27FC236}">
                <a16:creationId xmlns:a16="http://schemas.microsoft.com/office/drawing/2014/main" id="{18F15531-20FC-444E-8E4F-98BD01CC69DD}"/>
              </a:ext>
            </a:extLst>
          </p:cNvPr>
          <p:cNvSpPr/>
          <p:nvPr/>
        </p:nvSpPr>
        <p:spPr>
          <a:xfrm rot="647996">
            <a:off x="3370997" y="2425821"/>
            <a:ext cx="791570" cy="1995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Arrow: Right 19">
            <a:extLst>
              <a:ext uri="{FF2B5EF4-FFF2-40B4-BE49-F238E27FC236}">
                <a16:creationId xmlns:a16="http://schemas.microsoft.com/office/drawing/2014/main" id="{82A7DBAF-9588-493B-842B-2436D6839A8C}"/>
              </a:ext>
            </a:extLst>
          </p:cNvPr>
          <p:cNvSpPr/>
          <p:nvPr/>
        </p:nvSpPr>
        <p:spPr>
          <a:xfrm rot="21296870">
            <a:off x="6957655" y="3777901"/>
            <a:ext cx="791570" cy="1995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703628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8C92CB-A630-45FE-AD27-813629C5B207}"/>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C1D663B4-66A8-447F-9664-BE674EDC8394}"/>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3EE68988-C01E-4DAB-AD09-32773F5A5042}"/>
              </a:ext>
            </a:extLst>
          </p:cNvPr>
          <p:cNvSpPr>
            <a:spLocks noGrp="1"/>
          </p:cNvSpPr>
          <p:nvPr>
            <p:ph type="sldNum" sz="quarter" idx="12"/>
          </p:nvPr>
        </p:nvSpPr>
        <p:spPr/>
        <p:txBody>
          <a:bodyPr/>
          <a:lstStyle/>
          <a:p>
            <a:fld id="{437794D7-DC86-9A4E-9C9F-0B324FE8876A}" type="slidenum">
              <a:rPr lang="en-US" smtClean="0"/>
              <a:pPr/>
              <a:t>46</a:t>
            </a:fld>
            <a:endParaRPr lang="en-US" dirty="0"/>
          </a:p>
        </p:txBody>
      </p:sp>
      <p:sp>
        <p:nvSpPr>
          <p:cNvPr id="7" name="Content Placeholder 2">
            <a:extLst>
              <a:ext uri="{FF2B5EF4-FFF2-40B4-BE49-F238E27FC236}">
                <a16:creationId xmlns:a16="http://schemas.microsoft.com/office/drawing/2014/main" id="{6630AE68-B072-40E3-8B6C-25866CA6597C}"/>
              </a:ext>
            </a:extLst>
          </p:cNvPr>
          <p:cNvSpPr txBox="1">
            <a:spLocks/>
          </p:cNvSpPr>
          <p:nvPr/>
        </p:nvSpPr>
        <p:spPr>
          <a:xfrm>
            <a:off x="0" y="942191"/>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TECHNOLOGIES: DIGITIZATION</a:t>
            </a:r>
          </a:p>
          <a:p>
            <a:r>
              <a:rPr lang="en-US" sz="2500" b="1" dirty="0">
                <a:latin typeface="Zona Pro Bold" panose="02010803040002020004" pitchFamily="50" charset="0"/>
              </a:rPr>
              <a:t>Use digitization to </a:t>
            </a:r>
            <a:r>
              <a:rPr lang="en-US" sz="2500" b="1" u="sng" dirty="0">
                <a:latin typeface="Zona Pro Bold" panose="02010803040002020004" pitchFamily="50" charset="0"/>
              </a:rPr>
              <a:t>promote</a:t>
            </a:r>
            <a:r>
              <a:rPr lang="en-US" sz="2500" b="1" dirty="0">
                <a:latin typeface="Zona Pro Bold" panose="02010803040002020004" pitchFamily="50" charset="0"/>
              </a:rPr>
              <a:t> the knowledge about the destinations and your hotels </a:t>
            </a:r>
            <a:r>
              <a:rPr lang="en-US" sz="2500" b="1" u="sng" dirty="0">
                <a:latin typeface="Zona Pro Bold" panose="02010803040002020004" pitchFamily="50" charset="0"/>
              </a:rPr>
              <a:t>worldwide</a:t>
            </a:r>
            <a:r>
              <a:rPr lang="en-US" sz="2500" b="1" dirty="0">
                <a:latin typeface="Zona Pro Bold" panose="02010803040002020004" pitchFamily="50" charset="0"/>
              </a:rPr>
              <a:t>, across all continents. Use digitization, artificial intelligence like a lever, like a crane to lift a bigger container, to reach the entire planet.</a:t>
            </a:r>
          </a:p>
          <a:p>
            <a:r>
              <a:rPr lang="en-US" sz="2500" b="1" dirty="0">
                <a:latin typeface="Zona Pro Bold" panose="02010803040002020004" pitchFamily="50" charset="0"/>
              </a:rPr>
              <a:t>Enrich websites with </a:t>
            </a:r>
            <a:r>
              <a:rPr lang="en-US" sz="2500" b="1" u="sng" dirty="0">
                <a:latin typeface="Zona Pro Bold" panose="02010803040002020004" pitchFamily="50" charset="0"/>
              </a:rPr>
              <a:t>sound</a:t>
            </a:r>
            <a:r>
              <a:rPr lang="en-US" sz="2500" b="1" dirty="0">
                <a:latin typeface="Zona Pro Bold" panose="02010803040002020004" pitchFamily="50" charset="0"/>
              </a:rPr>
              <a:t> messages. That way not everything needs to be read. The sonic brand identity designed and composed for a company conveys the emotions and the roots of the (hospitality) company.</a:t>
            </a:r>
            <a:endParaRPr lang="en-US" sz="2500" b="1" u="sng" dirty="0">
              <a:latin typeface="Zona Pro Bold" panose="02010803040002020004" pitchFamily="50" charset="0"/>
            </a:endParaRPr>
          </a:p>
          <a:p>
            <a:r>
              <a:rPr lang="en-US" sz="2500" b="1" dirty="0">
                <a:latin typeface="Zona Pro Bold" panose="02010803040002020004" pitchFamily="50" charset="0"/>
              </a:rPr>
              <a:t>With </a:t>
            </a:r>
            <a:r>
              <a:rPr lang="en-US" sz="2500" b="1" u="sng" dirty="0">
                <a:latin typeface="Zona Pro Bold" panose="02010803040002020004" pitchFamily="50" charset="0"/>
              </a:rPr>
              <a:t>digitization</a:t>
            </a:r>
            <a:r>
              <a:rPr lang="en-US" sz="2500" b="1" dirty="0">
                <a:latin typeface="Zona Pro Bold" panose="02010803040002020004" pitchFamily="50" charset="0"/>
              </a:rPr>
              <a:t>, working conditions have changed. With increased </a:t>
            </a:r>
            <a:r>
              <a:rPr lang="en-US" sz="2500" b="1" u="sng" dirty="0">
                <a:latin typeface="Zona Pro Bold" panose="02010803040002020004" pitchFamily="50" charset="0"/>
              </a:rPr>
              <a:t>automation</a:t>
            </a:r>
            <a:r>
              <a:rPr lang="en-US" sz="2500" b="1" dirty="0">
                <a:latin typeface="Zona Pro Bold" panose="02010803040002020004" pitchFamily="50" charset="0"/>
              </a:rPr>
              <a:t> at work, needs for special vacations, trips have increased, providing a lot of options/choices during the vacation. Historically, people travelled out of necessity (pursuit of food, climate change, wars, traders). </a:t>
            </a:r>
          </a:p>
          <a:p>
            <a:r>
              <a:rPr lang="en-US" sz="2500" b="1" dirty="0">
                <a:latin typeface="Zona Pro Bold" panose="02010803040002020004" pitchFamily="50" charset="0"/>
              </a:rPr>
              <a:t>Use the possibility of direct marketing.</a:t>
            </a:r>
          </a:p>
        </p:txBody>
      </p:sp>
      <p:sp>
        <p:nvSpPr>
          <p:cNvPr id="8" name="Title 1">
            <a:extLst>
              <a:ext uri="{FF2B5EF4-FFF2-40B4-BE49-F238E27FC236}">
                <a16:creationId xmlns:a16="http://schemas.microsoft.com/office/drawing/2014/main" id="{77BA31E1-7E6C-499A-8B4F-9AD34C6F8E61}"/>
              </a:ext>
            </a:extLst>
          </p:cNvPr>
          <p:cNvSpPr>
            <a:spLocks noGrp="1"/>
          </p:cNvSpPr>
          <p:nvPr>
            <p:ph type="title"/>
          </p:nvPr>
        </p:nvSpPr>
        <p:spPr>
          <a:xfrm>
            <a:off x="2950596" y="472629"/>
            <a:ext cx="11948463" cy="939125"/>
          </a:xfrm>
        </p:spPr>
        <p:txBody>
          <a:bodyPr/>
          <a:lstStyle/>
          <a:p>
            <a:r>
              <a:rPr lang="de-CH" sz="4000" dirty="0"/>
              <a:t>TOURISM PLANNING &amp; MARKET PRESENCE</a:t>
            </a:r>
          </a:p>
        </p:txBody>
      </p:sp>
    </p:spTree>
    <p:extLst>
      <p:ext uri="{BB962C8B-B14F-4D97-AF65-F5344CB8AC3E}">
        <p14:creationId xmlns:p14="http://schemas.microsoft.com/office/powerpoint/2010/main" val="3556274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76AD6-C0E2-4070-95C6-9B7E159191D9}"/>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
        <p:nvSpPr>
          <p:cNvPr id="3" name="Datumsplatzhalter 2">
            <a:extLst>
              <a:ext uri="{FF2B5EF4-FFF2-40B4-BE49-F238E27FC236}">
                <a16:creationId xmlns:a16="http://schemas.microsoft.com/office/drawing/2014/main" id="{4313CCA9-A7BA-46D9-BC30-49E1A209D604}"/>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F26FD21D-437D-45D6-A753-9CE6C50DECFE}"/>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A8AF08A3-2C16-4068-8671-8BF598E65E17}"/>
              </a:ext>
            </a:extLst>
          </p:cNvPr>
          <p:cNvSpPr>
            <a:spLocks noGrp="1"/>
          </p:cNvSpPr>
          <p:nvPr>
            <p:ph type="sldNum" sz="quarter" idx="12"/>
          </p:nvPr>
        </p:nvSpPr>
        <p:spPr/>
        <p:txBody>
          <a:bodyPr/>
          <a:lstStyle/>
          <a:p>
            <a:fld id="{437794D7-DC86-9A4E-9C9F-0B324FE8876A}" type="slidenum">
              <a:rPr lang="en-US" smtClean="0"/>
              <a:pPr/>
              <a:t>47</a:t>
            </a:fld>
            <a:endParaRPr lang="en-US" dirty="0"/>
          </a:p>
        </p:txBody>
      </p:sp>
      <p:sp>
        <p:nvSpPr>
          <p:cNvPr id="6" name="Content Placeholder 2">
            <a:extLst>
              <a:ext uri="{FF2B5EF4-FFF2-40B4-BE49-F238E27FC236}">
                <a16:creationId xmlns:a16="http://schemas.microsoft.com/office/drawing/2014/main" id="{DBB05CFA-3450-4B11-AAA3-92F7D6BA62F7}"/>
              </a:ext>
            </a:extLst>
          </p:cNvPr>
          <p:cNvSpPr txBox="1">
            <a:spLocks/>
          </p:cNvSpPr>
          <p:nvPr/>
        </p:nvSpPr>
        <p:spPr>
          <a:xfrm>
            <a:off x="62713" y="90097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TECHNOLOGIES: DIGITIZATION</a:t>
            </a:r>
          </a:p>
          <a:p>
            <a:r>
              <a:rPr lang="en-US" sz="2500" b="1" dirty="0">
                <a:latin typeface="Zona Pro Bold" panose="02010803040002020004" pitchFamily="50" charset="0"/>
              </a:rPr>
              <a:t>Allow online check-in, online request of mobile-key and online-check-out Digitally transform the tourism market initiatives.</a:t>
            </a:r>
          </a:p>
          <a:p>
            <a:r>
              <a:rPr lang="en-US" sz="2500" b="1" dirty="0">
                <a:latin typeface="Zona Pro Bold" panose="02010803040002020004" pitchFamily="50" charset="0"/>
              </a:rPr>
              <a:t>Home office, home teleconference will probably reduce the need for business hotels.</a:t>
            </a:r>
          </a:p>
          <a:p>
            <a:r>
              <a:rPr lang="en-US" sz="2500" b="1" dirty="0">
                <a:latin typeface="Zona Pro Bold" panose="02010803040002020004" pitchFamily="50" charset="0"/>
              </a:rPr>
              <a:t>Due to increase home working, the (hotel) restaurants will be impacted as well, by the reduced number of potential guests during the lunch break, especially in the city and business centers.</a:t>
            </a:r>
          </a:p>
          <a:p>
            <a:r>
              <a:rPr lang="en-US" sz="2500" b="1" dirty="0">
                <a:latin typeface="Zona Pro Bold" panose="02010803040002020004" pitchFamily="50" charset="0"/>
              </a:rPr>
              <a:t>With home working, less employees will be needed in the expensive urban centers. On the countryside salaries are lower. </a:t>
            </a:r>
          </a:p>
          <a:p>
            <a:r>
              <a:rPr lang="en-US" sz="2500" b="1" dirty="0">
                <a:latin typeface="Zona Pro Bold" panose="02010803040002020004" pitchFamily="50" charset="0"/>
              </a:rPr>
              <a:t>In the restaurant business, the takeaway and food delivery companies will benefit (eat.ch, Just Eat Takeaway.com, Deliveroo Uber eats, </a:t>
            </a:r>
            <a:r>
              <a:rPr lang="en-US" sz="2500" b="1" dirty="0" err="1">
                <a:latin typeface="Zona Pro Bold" panose="02010803040002020004" pitchFamily="50" charset="0"/>
              </a:rPr>
              <a:t>Smood</a:t>
            </a:r>
            <a:r>
              <a:rPr lang="en-US" sz="2500" b="1" dirty="0">
                <a:latin typeface="Zona Pro Bold" panose="02010803040002020004" pitchFamily="50" charset="0"/>
              </a:rPr>
              <a:t>). Like the sharing-platforms for apartment (</a:t>
            </a:r>
            <a:r>
              <a:rPr lang="en-US" sz="2500" b="1" dirty="0" err="1">
                <a:latin typeface="Zona Pro Bold" panose="02010803040002020004" pitchFamily="50" charset="0"/>
              </a:rPr>
              <a:t>AirBnB</a:t>
            </a:r>
            <a:r>
              <a:rPr lang="en-US" sz="2500" b="1" dirty="0">
                <a:latin typeface="Zona Pro Bold" panose="02010803040002020004" pitchFamily="50" charset="0"/>
              </a:rPr>
              <a:t>), the food delivery platforms represent an additional source of revenues. The commission for the platform is 30%.</a:t>
            </a:r>
          </a:p>
        </p:txBody>
      </p:sp>
    </p:spTree>
    <p:extLst>
      <p:ext uri="{BB962C8B-B14F-4D97-AF65-F5344CB8AC3E}">
        <p14:creationId xmlns:p14="http://schemas.microsoft.com/office/powerpoint/2010/main" val="408326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C48F9-7B91-4CAB-8B1C-FD2E417916EA}"/>
              </a:ext>
            </a:extLst>
          </p:cNvPr>
          <p:cNvSpPr>
            <a:spLocks noGrp="1"/>
          </p:cNvSpPr>
          <p:nvPr>
            <p:ph type="title"/>
          </p:nvPr>
        </p:nvSpPr>
        <p:spPr>
          <a:xfrm>
            <a:off x="3057593" y="391595"/>
            <a:ext cx="10515600" cy="1257300"/>
          </a:xfrm>
        </p:spPr>
        <p:txBody>
          <a:bodyPr/>
          <a:lstStyle/>
          <a:p>
            <a:r>
              <a:rPr lang="de-CH" sz="3900" dirty="0"/>
              <a:t>TOURISM PLANNING &amp; MARKET PRESENCE</a:t>
            </a:r>
          </a:p>
        </p:txBody>
      </p:sp>
      <p:sp>
        <p:nvSpPr>
          <p:cNvPr id="3" name="Datumsplatzhalter 2">
            <a:extLst>
              <a:ext uri="{FF2B5EF4-FFF2-40B4-BE49-F238E27FC236}">
                <a16:creationId xmlns:a16="http://schemas.microsoft.com/office/drawing/2014/main" id="{D6AE3174-F0E0-491D-9195-1121924D2385}"/>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8480284A-79A0-485E-B487-75A1D6040616}"/>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EF07B7A4-EA3D-4039-B688-8D3B77301DD1}"/>
              </a:ext>
            </a:extLst>
          </p:cNvPr>
          <p:cNvSpPr>
            <a:spLocks noGrp="1"/>
          </p:cNvSpPr>
          <p:nvPr>
            <p:ph type="sldNum" sz="quarter" idx="12"/>
          </p:nvPr>
        </p:nvSpPr>
        <p:spPr/>
        <p:txBody>
          <a:bodyPr/>
          <a:lstStyle/>
          <a:p>
            <a:fld id="{437794D7-DC86-9A4E-9C9F-0B324FE8876A}" type="slidenum">
              <a:rPr lang="en-US" smtClean="0"/>
              <a:pPr/>
              <a:t>48</a:t>
            </a:fld>
            <a:endParaRPr lang="en-US" dirty="0"/>
          </a:p>
        </p:txBody>
      </p:sp>
      <p:sp>
        <p:nvSpPr>
          <p:cNvPr id="6" name="Content Placeholder 2">
            <a:extLst>
              <a:ext uri="{FF2B5EF4-FFF2-40B4-BE49-F238E27FC236}">
                <a16:creationId xmlns:a16="http://schemas.microsoft.com/office/drawing/2014/main" id="{AE4297D1-5189-4AB8-8A2E-59DD468941FF}"/>
              </a:ext>
            </a:extLst>
          </p:cNvPr>
          <p:cNvSpPr txBox="1">
            <a:spLocks/>
          </p:cNvSpPr>
          <p:nvPr/>
        </p:nvSpPr>
        <p:spPr>
          <a:xfrm>
            <a:off x="26672" y="874471"/>
            <a:ext cx="12165328"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NEW TECHNOLOGIES: DIGITIZATION</a:t>
            </a:r>
          </a:p>
          <a:p>
            <a:r>
              <a:rPr lang="en-US" sz="2200" b="1" dirty="0">
                <a:latin typeface="Zona Pro Bold" panose="02010803040002020004" pitchFamily="50" charset="0"/>
              </a:rPr>
              <a:t>Use trusted digitization technologies (e-ticketing). Apply dynamic pricing. For advanced booking of winter vacations and for taking the weather risk, buyers should receive a discount. With online-</a:t>
            </a:r>
            <a:r>
              <a:rPr lang="en-US" sz="2200" b="1" dirty="0" err="1">
                <a:latin typeface="Zona Pro Bold" panose="02010803040002020004" pitchFamily="50" charset="0"/>
              </a:rPr>
              <a:t>ticketshops</a:t>
            </a:r>
            <a:r>
              <a:rPr lang="en-US" sz="2200" b="1" dirty="0">
                <a:latin typeface="Zona Pro Bold" panose="02010803040002020004" pitchFamily="50" charset="0"/>
              </a:rPr>
              <a:t>, waiting times can be avoided during the (short) vacation days.</a:t>
            </a:r>
          </a:p>
          <a:p>
            <a:r>
              <a:rPr lang="en-US" sz="2200" b="1" dirty="0">
                <a:latin typeface="Zona Pro Bold" panose="02010803040002020004" pitchFamily="50" charset="0"/>
              </a:rPr>
              <a:t>With fully digitized business processes, from online-check-in, digital key access to room, to online checkout, it is possible to hold down room night prices below CHF 50, to welcome the (domestic) middle class </a:t>
            </a:r>
            <a:r>
              <a:rPr lang="en-US" sz="2200" b="1" dirty="0" err="1">
                <a:latin typeface="Zona Pro Bold" panose="02010803040002020004" pitchFamily="50" charset="0"/>
              </a:rPr>
              <a:t>travellers</a:t>
            </a:r>
            <a:r>
              <a:rPr lang="en-US" sz="2200" b="1" dirty="0">
                <a:latin typeface="Zona Pro Bold" panose="02010803040002020004" pitchFamily="50" charset="0"/>
              </a:rPr>
              <a:t> that have lost some purchasing power during the current medical and economic crisis, or </a:t>
            </a:r>
            <a:r>
              <a:rPr lang="en-US" sz="2200" b="1" dirty="0" err="1">
                <a:latin typeface="Zona Pro Bold" panose="02010803040002020004" pitchFamily="50" charset="0"/>
              </a:rPr>
              <a:t>traveller</a:t>
            </a:r>
            <a:r>
              <a:rPr lang="en-US" sz="2200" b="1" dirty="0">
                <a:latin typeface="Zona Pro Bold" panose="02010803040002020004" pitchFamily="50" charset="0"/>
              </a:rPr>
              <a:t> that simply don’t want to pay too much to sleep away from home. Example of brands in this low cost segment: 25 hours, Citizen M, </a:t>
            </a:r>
            <a:r>
              <a:rPr lang="en-US" sz="2200" b="1" dirty="0" err="1">
                <a:latin typeface="Zona Pro Bold" panose="02010803040002020004" pitchFamily="50" charset="0"/>
              </a:rPr>
              <a:t>Revier</a:t>
            </a:r>
            <a:r>
              <a:rPr lang="en-US" sz="2200" b="1" dirty="0">
                <a:latin typeface="Zona Pro Bold" panose="02010803040002020004" pitchFamily="50" charset="0"/>
              </a:rPr>
              <a:t> </a:t>
            </a:r>
            <a:r>
              <a:rPr lang="en-US" sz="2200" b="1" dirty="0" err="1">
                <a:latin typeface="Zona Pro Bold" panose="02010803040002020004" pitchFamily="50" charset="0"/>
              </a:rPr>
              <a:t>Adelboden</a:t>
            </a:r>
            <a:r>
              <a:rPr lang="en-US" sz="2200" b="1" dirty="0">
                <a:latin typeface="Zona Pro Bold" panose="02010803040002020004" pitchFamily="50" charset="0"/>
              </a:rPr>
              <a:t>.</a:t>
            </a:r>
          </a:p>
          <a:p>
            <a:r>
              <a:rPr lang="en-US" sz="2200" b="1" dirty="0">
                <a:latin typeface="Zona Pro Bold" panose="02010803040002020004" pitchFamily="50" charset="0"/>
              </a:rPr>
              <a:t>Give customers more choices. With their smartphones, hotel clients can easily modify their plans. Digitization will certainly reduce the volume and number of guests of trade shows and expositions, as most products can be seen online.</a:t>
            </a:r>
          </a:p>
          <a:p>
            <a:r>
              <a:rPr lang="en-US" sz="2200" b="1" dirty="0">
                <a:latin typeface="Zona Pro Bold" panose="02010803040002020004" pitchFamily="50" charset="0"/>
              </a:rPr>
              <a:t>The Coronavirus lockdown has accelerated the online migration. Some online platforms have achieved their original business plan objective 1 or 2 years earlier.</a:t>
            </a:r>
          </a:p>
        </p:txBody>
      </p:sp>
    </p:spTree>
    <p:extLst>
      <p:ext uri="{BB962C8B-B14F-4D97-AF65-F5344CB8AC3E}">
        <p14:creationId xmlns:p14="http://schemas.microsoft.com/office/powerpoint/2010/main" val="1519356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8B76F0-D03E-4778-972C-9EC5D85CD0EC}"/>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67AC1AEE-1298-4D03-A9FB-300DB142CD82}"/>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D8F2635B-261E-44A5-A99F-B461BCA5CDBA}"/>
              </a:ext>
            </a:extLst>
          </p:cNvPr>
          <p:cNvSpPr>
            <a:spLocks noGrp="1"/>
          </p:cNvSpPr>
          <p:nvPr>
            <p:ph type="sldNum" sz="quarter" idx="12"/>
          </p:nvPr>
        </p:nvSpPr>
        <p:spPr/>
        <p:txBody>
          <a:bodyPr/>
          <a:lstStyle/>
          <a:p>
            <a:fld id="{437794D7-DC86-9A4E-9C9F-0B324FE8876A}" type="slidenum">
              <a:rPr lang="en-US" smtClean="0"/>
              <a:pPr/>
              <a:t>49</a:t>
            </a:fld>
            <a:endParaRPr lang="en-US" dirty="0"/>
          </a:p>
        </p:txBody>
      </p:sp>
      <p:sp>
        <p:nvSpPr>
          <p:cNvPr id="6" name="Titel 1">
            <a:extLst>
              <a:ext uri="{FF2B5EF4-FFF2-40B4-BE49-F238E27FC236}">
                <a16:creationId xmlns:a16="http://schemas.microsoft.com/office/drawing/2014/main" id="{59DFD6E2-3FCC-4BF3-A740-DAAE8B3A009F}"/>
              </a:ext>
            </a:extLst>
          </p:cNvPr>
          <p:cNvSpPr txBox="1">
            <a:spLocks/>
          </p:cNvSpPr>
          <p:nvPr/>
        </p:nvSpPr>
        <p:spPr>
          <a:xfrm>
            <a:off x="3057593" y="384968"/>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p>
        </p:txBody>
      </p:sp>
      <p:sp>
        <p:nvSpPr>
          <p:cNvPr id="8" name="Content Placeholder 2">
            <a:extLst>
              <a:ext uri="{FF2B5EF4-FFF2-40B4-BE49-F238E27FC236}">
                <a16:creationId xmlns:a16="http://schemas.microsoft.com/office/drawing/2014/main" id="{AFFBA3D8-B24B-405E-8C31-9EE584D875A8}"/>
              </a:ext>
            </a:extLst>
          </p:cNvPr>
          <p:cNvSpPr txBox="1">
            <a:spLocks/>
          </p:cNvSpPr>
          <p:nvPr/>
        </p:nvSpPr>
        <p:spPr>
          <a:xfrm>
            <a:off x="0" y="867844"/>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 &amp; SMART BUILDINGS</a:t>
            </a:r>
          </a:p>
          <a:p>
            <a:r>
              <a:rPr lang="en-US" sz="2800" b="1" dirty="0"/>
              <a:t>Like with the development of the electric car, electronics will improve the operation of the hotel building. </a:t>
            </a:r>
          </a:p>
          <a:p>
            <a:r>
              <a:rPr lang="en-US" sz="2800" b="1" dirty="0"/>
              <a:t>When guests enter the hotel room the music of choice of the guest starts playing. </a:t>
            </a:r>
          </a:p>
          <a:p>
            <a:r>
              <a:rPr lang="en-US" sz="2800" b="1" dirty="0"/>
              <a:t>Based on detection of your daily movements, the hotel suggests a time for a little physical exercise in the gym. </a:t>
            </a:r>
          </a:p>
          <a:p>
            <a:r>
              <a:rPr lang="en-US" sz="2800" b="1" dirty="0"/>
              <a:t>Hotel room sensors will automatically measure energy consumption and costs, when the guests leave the room or do the check-out. </a:t>
            </a:r>
          </a:p>
        </p:txBody>
      </p:sp>
    </p:spTree>
    <p:extLst>
      <p:ext uri="{BB962C8B-B14F-4D97-AF65-F5344CB8AC3E}">
        <p14:creationId xmlns:p14="http://schemas.microsoft.com/office/powerpoint/2010/main" val="3344023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1231E86-39C3-491A-8BD6-2ADB41671E96}"/>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AD24DC4E-7252-4846-ACAF-4DAC6CD65F99}"/>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62FFDB53-2419-4A96-AF1B-A025E9E0120A}"/>
              </a:ext>
            </a:extLst>
          </p:cNvPr>
          <p:cNvSpPr>
            <a:spLocks noGrp="1"/>
          </p:cNvSpPr>
          <p:nvPr>
            <p:ph type="sldNum" sz="quarter" idx="12"/>
          </p:nvPr>
        </p:nvSpPr>
        <p:spPr/>
        <p:txBody>
          <a:bodyPr/>
          <a:lstStyle/>
          <a:p>
            <a:fld id="{437794D7-DC86-9A4E-9C9F-0B324FE8876A}" type="slidenum">
              <a:rPr lang="en-US" smtClean="0"/>
              <a:pPr/>
              <a:t>5</a:t>
            </a:fld>
            <a:endParaRPr lang="en-US" dirty="0"/>
          </a:p>
        </p:txBody>
      </p:sp>
      <p:pic>
        <p:nvPicPr>
          <p:cNvPr id="7" name="Grafik 6">
            <a:extLst>
              <a:ext uri="{FF2B5EF4-FFF2-40B4-BE49-F238E27FC236}">
                <a16:creationId xmlns:a16="http://schemas.microsoft.com/office/drawing/2014/main" id="{876448C3-4428-45A7-8815-6CA2AF96D1C8}"/>
              </a:ext>
            </a:extLst>
          </p:cNvPr>
          <p:cNvPicPr>
            <a:picLocks noChangeAspect="1"/>
          </p:cNvPicPr>
          <p:nvPr/>
        </p:nvPicPr>
        <p:blipFill rotWithShape="1">
          <a:blip r:embed="rId2"/>
          <a:srcRect b="7558"/>
          <a:stretch/>
        </p:blipFill>
        <p:spPr>
          <a:xfrm>
            <a:off x="1" y="1909988"/>
            <a:ext cx="12192000" cy="4948012"/>
          </a:xfrm>
          <a:prstGeom prst="rect">
            <a:avLst/>
          </a:prstGeom>
        </p:spPr>
      </p:pic>
      <p:sp>
        <p:nvSpPr>
          <p:cNvPr id="8" name="Titel 1">
            <a:extLst>
              <a:ext uri="{FF2B5EF4-FFF2-40B4-BE49-F238E27FC236}">
                <a16:creationId xmlns:a16="http://schemas.microsoft.com/office/drawing/2014/main" id="{73DEA05A-E725-4986-8CA9-52472101ABE4}"/>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
        <p:nvSpPr>
          <p:cNvPr id="9" name="Content Placeholder 2">
            <a:extLst>
              <a:ext uri="{FF2B5EF4-FFF2-40B4-BE49-F238E27FC236}">
                <a16:creationId xmlns:a16="http://schemas.microsoft.com/office/drawing/2014/main" id="{71D3DCF9-0FDD-43B1-BB57-388FA10A1D2E}"/>
              </a:ext>
            </a:extLst>
          </p:cNvPr>
          <p:cNvSpPr txBox="1">
            <a:spLocks/>
          </p:cNvSpPr>
          <p:nvPr/>
        </p:nvSpPr>
        <p:spPr>
          <a:xfrm>
            <a:off x="1" y="864331"/>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TOURISM AS A NATIONAL OR CITY PRIORITY, GETTING OWN MINISTRY / FUND</a:t>
            </a:r>
          </a:p>
        </p:txBody>
      </p:sp>
      <p:sp>
        <p:nvSpPr>
          <p:cNvPr id="10" name="Textfeld 9">
            <a:extLst>
              <a:ext uri="{FF2B5EF4-FFF2-40B4-BE49-F238E27FC236}">
                <a16:creationId xmlns:a16="http://schemas.microsoft.com/office/drawing/2014/main" id="{2153392B-C844-486C-B20A-5F0A4ACD7796}"/>
              </a:ext>
            </a:extLst>
          </p:cNvPr>
          <p:cNvSpPr txBox="1"/>
          <p:nvPr/>
        </p:nvSpPr>
        <p:spPr>
          <a:xfrm>
            <a:off x="2968862" y="1425334"/>
            <a:ext cx="6094810" cy="369332"/>
          </a:xfrm>
          <a:prstGeom prst="rect">
            <a:avLst/>
          </a:prstGeom>
          <a:noFill/>
        </p:spPr>
        <p:txBody>
          <a:bodyPr wrap="none" rtlCol="0">
            <a:spAutoFit/>
          </a:bodyPr>
          <a:lstStyle/>
          <a:p>
            <a:r>
              <a:rPr lang="de-CH" dirty="0"/>
              <a:t>Source: VOGEL, H. L., 2016. </a:t>
            </a:r>
            <a:r>
              <a:rPr lang="de-CH" i="1" dirty="0"/>
              <a:t>Travel Industry Economics</a:t>
            </a:r>
            <a:r>
              <a:rPr lang="de-CH" dirty="0"/>
              <a:t>. Springer</a:t>
            </a:r>
          </a:p>
        </p:txBody>
      </p:sp>
    </p:spTree>
    <p:extLst>
      <p:ext uri="{BB962C8B-B14F-4D97-AF65-F5344CB8AC3E}">
        <p14:creationId xmlns:p14="http://schemas.microsoft.com/office/powerpoint/2010/main" val="160161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337D3F-197A-4399-A58D-4D7FEAE5245B}"/>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3ABD6262-0C67-4F1C-85A5-5C9B898BC4CF}"/>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6A5223A6-CC7D-4E38-9479-E15A2101477C}"/>
              </a:ext>
            </a:extLst>
          </p:cNvPr>
          <p:cNvSpPr>
            <a:spLocks noGrp="1"/>
          </p:cNvSpPr>
          <p:nvPr>
            <p:ph type="sldNum" sz="quarter" idx="12"/>
          </p:nvPr>
        </p:nvSpPr>
        <p:spPr/>
        <p:txBody>
          <a:bodyPr/>
          <a:lstStyle/>
          <a:p>
            <a:fld id="{437794D7-DC86-9A4E-9C9F-0B324FE8876A}" type="slidenum">
              <a:rPr lang="en-US" smtClean="0"/>
              <a:pPr/>
              <a:t>50</a:t>
            </a:fld>
            <a:endParaRPr lang="en-US" dirty="0"/>
          </a:p>
        </p:txBody>
      </p:sp>
      <p:sp>
        <p:nvSpPr>
          <p:cNvPr id="7" name="Titel 1">
            <a:extLst>
              <a:ext uri="{FF2B5EF4-FFF2-40B4-BE49-F238E27FC236}">
                <a16:creationId xmlns:a16="http://schemas.microsoft.com/office/drawing/2014/main" id="{940E95A3-45F8-4B92-A55D-1658539B05E0}"/>
              </a:ext>
            </a:extLst>
          </p:cNvPr>
          <p:cNvSpPr txBox="1">
            <a:spLocks/>
          </p:cNvSpPr>
          <p:nvPr/>
        </p:nvSpPr>
        <p:spPr>
          <a:xfrm>
            <a:off x="3163610" y="384968"/>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p>
        </p:txBody>
      </p:sp>
      <p:sp>
        <p:nvSpPr>
          <p:cNvPr id="9" name="Content Placeholder 2">
            <a:extLst>
              <a:ext uri="{FF2B5EF4-FFF2-40B4-BE49-F238E27FC236}">
                <a16:creationId xmlns:a16="http://schemas.microsoft.com/office/drawing/2014/main" id="{BA1CF40A-27F5-48FE-A30D-CCC6657A06AD}"/>
              </a:ext>
            </a:extLst>
          </p:cNvPr>
          <p:cNvSpPr txBox="1">
            <a:spLocks/>
          </p:cNvSpPr>
          <p:nvPr/>
        </p:nvSpPr>
        <p:spPr>
          <a:xfrm>
            <a:off x="135038" y="92085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 &amp; SMART BUILDINGS</a:t>
            </a:r>
          </a:p>
          <a:p>
            <a:r>
              <a:rPr lang="en-US" sz="2800" b="1" dirty="0"/>
              <a:t>Careful understanding and employment of energy-efficient building materials. Insulation of house (especially roof and windows) important to reduce heating costs. </a:t>
            </a:r>
          </a:p>
          <a:p>
            <a:r>
              <a:rPr lang="en-US" sz="2800" b="1" dirty="0"/>
              <a:t>Predictive maintenance (scheduling service and lifetime of equipment) with digital databases.</a:t>
            </a:r>
          </a:p>
          <a:p>
            <a:r>
              <a:rPr lang="en-US" sz="2800" b="1" dirty="0"/>
              <a:t>Sensors will tell when garbage needs to be collected.</a:t>
            </a:r>
          </a:p>
          <a:p>
            <a:r>
              <a:rPr lang="en-US" sz="2800" b="1" dirty="0"/>
              <a:t>Fifth-generation Internet, or 5G band-with capability, will allow hoteliers to know on-property preferences of the hotel guests. </a:t>
            </a:r>
          </a:p>
          <a:p>
            <a:r>
              <a:rPr lang="en-US" sz="2800" b="1" dirty="0">
                <a:latin typeface="Zona Pro Bold" panose="02010803040002020004" pitchFamily="50" charset="0"/>
              </a:rPr>
              <a:t>Health services and devices making selfcare for adult guests easier</a:t>
            </a:r>
          </a:p>
        </p:txBody>
      </p:sp>
    </p:spTree>
    <p:extLst>
      <p:ext uri="{BB962C8B-B14F-4D97-AF65-F5344CB8AC3E}">
        <p14:creationId xmlns:p14="http://schemas.microsoft.com/office/powerpoint/2010/main" val="3566216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A3530E-39EB-4BF1-A159-4A2C3CC39C0A}"/>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8F611287-E6ED-4200-9D90-91771419DC87}"/>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123FD7BB-17C0-46CB-A943-B120608A8B7A}"/>
              </a:ext>
            </a:extLst>
          </p:cNvPr>
          <p:cNvSpPr>
            <a:spLocks noGrp="1"/>
          </p:cNvSpPr>
          <p:nvPr>
            <p:ph type="sldNum" sz="quarter" idx="12"/>
          </p:nvPr>
        </p:nvSpPr>
        <p:spPr/>
        <p:txBody>
          <a:bodyPr/>
          <a:lstStyle/>
          <a:p>
            <a:fld id="{437794D7-DC86-9A4E-9C9F-0B324FE8876A}" type="slidenum">
              <a:rPr lang="en-US" smtClean="0"/>
              <a:pPr/>
              <a:t>51</a:t>
            </a:fld>
            <a:endParaRPr lang="en-US" dirty="0"/>
          </a:p>
        </p:txBody>
      </p:sp>
      <p:sp>
        <p:nvSpPr>
          <p:cNvPr id="7" name="Content Placeholder 2">
            <a:extLst>
              <a:ext uri="{FF2B5EF4-FFF2-40B4-BE49-F238E27FC236}">
                <a16:creationId xmlns:a16="http://schemas.microsoft.com/office/drawing/2014/main" id="{4E19875D-2351-457C-A1DF-C5419CAFF09A}"/>
              </a:ext>
            </a:extLst>
          </p:cNvPr>
          <p:cNvSpPr txBox="1">
            <a:spLocks/>
          </p:cNvSpPr>
          <p:nvPr/>
        </p:nvSpPr>
        <p:spPr>
          <a:xfrm>
            <a:off x="135038" y="1012616"/>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 &amp; SMART BUILDINGS</a:t>
            </a:r>
          </a:p>
          <a:p>
            <a:r>
              <a:rPr lang="en-US" sz="2800" b="1" dirty="0">
                <a:latin typeface="Zona Pro Bold" panose="02010803040002020004" pitchFamily="50" charset="0"/>
              </a:rPr>
              <a:t>Smart hotel beds providing sleeping information to your smartphone, or smart bed sheets changing the heating temperature during the night. </a:t>
            </a:r>
          </a:p>
          <a:p>
            <a:r>
              <a:rPr lang="en-US" sz="2800" b="1" dirty="0"/>
              <a:t>Smart metering and measurement of hotel water and hotel electricity consumption.</a:t>
            </a:r>
          </a:p>
          <a:p>
            <a:r>
              <a:rPr lang="en-US" sz="2800" b="1" dirty="0"/>
              <a:t>Building managers can monitor visitor flows, bottlenecks and density using occupancy and congestion analytics.</a:t>
            </a:r>
          </a:p>
          <a:p>
            <a:pPr>
              <a:buFontTx/>
              <a:buChar char="-"/>
            </a:pPr>
            <a:endParaRPr lang="en-US" sz="2800" b="1" dirty="0"/>
          </a:p>
          <a:p>
            <a:endParaRPr lang="en-US" sz="2800" b="1" dirty="0"/>
          </a:p>
          <a:p>
            <a:endParaRPr lang="en-US" sz="2500" b="1" dirty="0">
              <a:latin typeface="Zona Pro Bold" panose="02010803040002020004" pitchFamily="50" charset="0"/>
            </a:endParaRPr>
          </a:p>
        </p:txBody>
      </p:sp>
      <p:sp>
        <p:nvSpPr>
          <p:cNvPr id="9" name="Titel 1">
            <a:extLst>
              <a:ext uri="{FF2B5EF4-FFF2-40B4-BE49-F238E27FC236}">
                <a16:creationId xmlns:a16="http://schemas.microsoft.com/office/drawing/2014/main" id="{0558E868-D292-4248-AFD4-19CAB7F2F9EB}"/>
              </a:ext>
            </a:extLst>
          </p:cNvPr>
          <p:cNvSpPr txBox="1">
            <a:spLocks/>
          </p:cNvSpPr>
          <p:nvPr/>
        </p:nvSpPr>
        <p:spPr>
          <a:xfrm>
            <a:off x="3163610" y="384968"/>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p>
        </p:txBody>
      </p:sp>
    </p:spTree>
    <p:extLst>
      <p:ext uri="{BB962C8B-B14F-4D97-AF65-F5344CB8AC3E}">
        <p14:creationId xmlns:p14="http://schemas.microsoft.com/office/powerpoint/2010/main" val="991764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E2E9A6-C77E-4CBC-8CFA-2B3BD288C822}"/>
              </a:ext>
            </a:extLst>
          </p:cNvPr>
          <p:cNvSpPr>
            <a:spLocks noGrp="1"/>
          </p:cNvSpPr>
          <p:nvPr>
            <p:ph type="title"/>
          </p:nvPr>
        </p:nvSpPr>
        <p:spPr>
          <a:xfrm>
            <a:off x="3119586" y="539535"/>
            <a:ext cx="10515600" cy="1257300"/>
          </a:xfrm>
        </p:spPr>
        <p:txBody>
          <a:bodyPr/>
          <a:lstStyle/>
          <a:p>
            <a:r>
              <a:rPr lang="de-CH" sz="3700" dirty="0"/>
              <a:t>TOURISM PLANNING &amp; MARKET PRESENCE</a:t>
            </a:r>
          </a:p>
        </p:txBody>
      </p:sp>
      <p:sp>
        <p:nvSpPr>
          <p:cNvPr id="3" name="Datumsplatzhalter 2">
            <a:extLst>
              <a:ext uri="{FF2B5EF4-FFF2-40B4-BE49-F238E27FC236}">
                <a16:creationId xmlns:a16="http://schemas.microsoft.com/office/drawing/2014/main" id="{9F8EFEA9-4C35-49E3-93D4-CA68ECCE0709}"/>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6B967B5D-23CA-4ACF-BFFA-348B54BF7662}"/>
              </a:ext>
            </a:extLst>
          </p:cNvPr>
          <p:cNvSpPr>
            <a:spLocks noGrp="1"/>
          </p:cNvSpPr>
          <p:nvPr>
            <p:ph type="ftr" sz="quarter" idx="11"/>
          </p:nvPr>
        </p:nvSpPr>
        <p:spPr/>
        <p:txBody>
          <a:bodyPr/>
          <a:lstStyle/>
          <a:p>
            <a:r>
              <a:rPr lang="en-US" dirty="0"/>
              <a:t>Gianpiero Di Batista</a:t>
            </a:r>
          </a:p>
        </p:txBody>
      </p:sp>
      <p:sp>
        <p:nvSpPr>
          <p:cNvPr id="5" name="Foliennummernplatzhalter 4">
            <a:extLst>
              <a:ext uri="{FF2B5EF4-FFF2-40B4-BE49-F238E27FC236}">
                <a16:creationId xmlns:a16="http://schemas.microsoft.com/office/drawing/2014/main" id="{AABD26FC-0486-46CD-9AEC-291866FDF106}"/>
              </a:ext>
            </a:extLst>
          </p:cNvPr>
          <p:cNvSpPr>
            <a:spLocks noGrp="1"/>
          </p:cNvSpPr>
          <p:nvPr>
            <p:ph type="sldNum" sz="quarter" idx="12"/>
          </p:nvPr>
        </p:nvSpPr>
        <p:spPr/>
        <p:txBody>
          <a:bodyPr/>
          <a:lstStyle/>
          <a:p>
            <a:fld id="{437794D7-DC86-9A4E-9C9F-0B324FE8876A}" type="slidenum">
              <a:rPr lang="en-US" smtClean="0"/>
              <a:pPr/>
              <a:t>52</a:t>
            </a:fld>
            <a:endParaRPr lang="en-US" dirty="0"/>
          </a:p>
        </p:txBody>
      </p:sp>
      <p:sp>
        <p:nvSpPr>
          <p:cNvPr id="6" name="Content Placeholder 2">
            <a:extLst>
              <a:ext uri="{FF2B5EF4-FFF2-40B4-BE49-F238E27FC236}">
                <a16:creationId xmlns:a16="http://schemas.microsoft.com/office/drawing/2014/main" id="{A16268BD-143A-4A73-85E3-0741AE324856}"/>
              </a:ext>
            </a:extLst>
          </p:cNvPr>
          <p:cNvSpPr txBox="1">
            <a:spLocks/>
          </p:cNvSpPr>
          <p:nvPr/>
        </p:nvSpPr>
        <p:spPr>
          <a:xfrm>
            <a:off x="41918" y="997681"/>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HOLD DOWN LABOR COSTS</a:t>
            </a:r>
          </a:p>
          <a:p>
            <a:r>
              <a:rPr lang="en-US" sz="2400" b="1" dirty="0">
                <a:latin typeface="Zona Pro Bold" panose="02010803040002020004" pitchFamily="50" charset="0"/>
              </a:rPr>
              <a:t>Young Millennials and Generation Z should be hired at an accelerating rate. That way the baby boomers (expensive adults 60-65+) can retire.</a:t>
            </a:r>
          </a:p>
          <a:p>
            <a:r>
              <a:rPr lang="en-US" sz="2400" b="1" dirty="0">
                <a:latin typeface="Zona Pro Bold" panose="02010803040002020004" pitchFamily="50" charset="0"/>
              </a:rPr>
              <a:t>The operating margins of the hospitality firms can be widened.</a:t>
            </a:r>
          </a:p>
          <a:p>
            <a:r>
              <a:rPr lang="en-US" sz="2400" b="1" dirty="0">
                <a:latin typeface="Zona Pro Bold" panose="02010803040002020004" pitchFamily="50" charset="0"/>
              </a:rPr>
              <a:t>This creates promotion opportunities and higher salaries for the talented Millennials as well.</a:t>
            </a:r>
            <a:endParaRPr lang="en-US" sz="2400" b="1" u="sng" dirty="0">
              <a:latin typeface="Zona Pro Bold" panose="02010803040002020004" pitchFamily="50" charset="0"/>
            </a:endParaRPr>
          </a:p>
        </p:txBody>
      </p:sp>
    </p:spTree>
    <p:extLst>
      <p:ext uri="{BB962C8B-B14F-4D97-AF65-F5344CB8AC3E}">
        <p14:creationId xmlns:p14="http://schemas.microsoft.com/office/powerpoint/2010/main" val="3556447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E82AFB5-5C33-43FA-B03A-210EAF34DF9C}"/>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EF10EF54-AAC3-4F8D-A702-B988A4450995}"/>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6BFF70A6-9AF9-4D8C-AAA9-07A88412BCCA}"/>
              </a:ext>
            </a:extLst>
          </p:cNvPr>
          <p:cNvSpPr>
            <a:spLocks noGrp="1"/>
          </p:cNvSpPr>
          <p:nvPr>
            <p:ph type="sldNum" sz="quarter" idx="12"/>
          </p:nvPr>
        </p:nvSpPr>
        <p:spPr/>
        <p:txBody>
          <a:bodyPr/>
          <a:lstStyle/>
          <a:p>
            <a:fld id="{437794D7-DC86-9A4E-9C9F-0B324FE8876A}" type="slidenum">
              <a:rPr lang="en-US" smtClean="0"/>
              <a:pPr/>
              <a:t>53</a:t>
            </a:fld>
            <a:endParaRPr lang="en-US" dirty="0"/>
          </a:p>
        </p:txBody>
      </p:sp>
      <p:sp>
        <p:nvSpPr>
          <p:cNvPr id="7" name="Content Placeholder 2">
            <a:extLst>
              <a:ext uri="{FF2B5EF4-FFF2-40B4-BE49-F238E27FC236}">
                <a16:creationId xmlns:a16="http://schemas.microsoft.com/office/drawing/2014/main" id="{4C12033B-84CA-4784-AC8B-C5B6F35DC05F}"/>
              </a:ext>
            </a:extLst>
          </p:cNvPr>
          <p:cNvSpPr txBox="1">
            <a:spLocks/>
          </p:cNvSpPr>
          <p:nvPr/>
        </p:nvSpPr>
        <p:spPr>
          <a:xfrm>
            <a:off x="41918" y="927480"/>
            <a:ext cx="12150082"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UNEXPLORED DESTINATIONS</a:t>
            </a:r>
          </a:p>
          <a:p>
            <a:r>
              <a:rPr lang="en-US" sz="2500" b="1" dirty="0">
                <a:latin typeface="Zona Pro Bold" panose="02010803040002020004" pitchFamily="50" charset="0"/>
              </a:rPr>
              <a:t>Thanks to the success of mobile telecommunication, social media, improved schooling and diffusion of basic knowledge of English also in the underdeveloped countries, tourists will visit unexplored territories. </a:t>
            </a:r>
          </a:p>
          <a:p>
            <a:r>
              <a:rPr lang="en-US" sz="2500" b="1" dirty="0">
                <a:latin typeface="Zona Pro Bold" panose="02010803040002020004" pitchFamily="50" charset="0"/>
              </a:rPr>
              <a:t>The local population will also have more self-confidence when dealing with the foreign travelers, and less mistrust. The local population will be more business oriented and customer-friendly.</a:t>
            </a:r>
          </a:p>
          <a:p>
            <a:r>
              <a:rPr lang="en-US" sz="2500" b="1" dirty="0">
                <a:latin typeface="Zona Pro Bold" panose="02010803040002020004" pitchFamily="50" charset="0"/>
              </a:rPr>
              <a:t>Support (digital) entrepreneurship. Creative people with first ideas or startup concepts will be supported, administratively and financially</a:t>
            </a:r>
          </a:p>
          <a:p>
            <a:r>
              <a:rPr lang="en-US" sz="2500" b="1" dirty="0">
                <a:latin typeface="Zona Pro Bold" panose="02010803040002020004" pitchFamily="50" charset="0"/>
              </a:rPr>
              <a:t>Cooperate with hospitality business schools and universities on research studies, to share the costs of research and development of new ideas. </a:t>
            </a:r>
          </a:p>
          <a:p>
            <a:endParaRPr lang="en-US" sz="2400" b="1" dirty="0">
              <a:latin typeface="Zona Pro Bold" panose="02010803040002020004" pitchFamily="50" charset="0"/>
            </a:endParaRPr>
          </a:p>
        </p:txBody>
      </p:sp>
      <p:sp>
        <p:nvSpPr>
          <p:cNvPr id="9" name="Titel 1">
            <a:extLst>
              <a:ext uri="{FF2B5EF4-FFF2-40B4-BE49-F238E27FC236}">
                <a16:creationId xmlns:a16="http://schemas.microsoft.com/office/drawing/2014/main" id="{2B8AA81C-1B1F-45E7-8B82-1C6EEA1D3AB5}"/>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4247493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54</a:t>
            </a:fld>
            <a:endParaRPr lang="en-US" dirty="0"/>
          </a:p>
        </p:txBody>
      </p:sp>
      <p:sp>
        <p:nvSpPr>
          <p:cNvPr id="8" name="Content Placeholder 2">
            <a:extLst>
              <a:ext uri="{FF2B5EF4-FFF2-40B4-BE49-F238E27FC236}">
                <a16:creationId xmlns:a16="http://schemas.microsoft.com/office/drawing/2014/main" id="{98AE6B52-7C17-43EC-9933-C34ECC2C545D}"/>
              </a:ext>
            </a:extLst>
          </p:cNvPr>
          <p:cNvSpPr txBox="1">
            <a:spLocks/>
          </p:cNvSpPr>
          <p:nvPr/>
        </p:nvSpPr>
        <p:spPr>
          <a:xfrm>
            <a:off x="135038" y="1060001"/>
            <a:ext cx="11921924" cy="4525963"/>
          </a:xfrm>
          <a:prstGeom prst="rect">
            <a:avLst/>
          </a:prstGeom>
        </p:spPr>
        <p:txBody>
          <a:bodyPr>
            <a:normAutofit fontScale="32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800" b="1" u="sng" dirty="0"/>
              <a:t>CASE STUDY: THE BANKRUPTCY OF THOMAS COOK </a:t>
            </a:r>
          </a:p>
          <a:p>
            <a:r>
              <a:rPr lang="en-US" sz="8800" b="1" dirty="0"/>
              <a:t>The business model with mass tourism/big group business with beach destinations has not been successful/lucrative anymore (price war between the competing travel agencies). </a:t>
            </a:r>
          </a:p>
          <a:p>
            <a:r>
              <a:rPr lang="en-US" sz="8800" b="1" dirty="0"/>
              <a:t>Furthermore, with digitization and online portals like </a:t>
            </a:r>
            <a:r>
              <a:rPr lang="en-US" sz="8800" b="1" dirty="0" err="1"/>
              <a:t>expedia</a:t>
            </a:r>
            <a:r>
              <a:rPr lang="en-US" sz="8800" b="1" dirty="0"/>
              <a:t>, hotel.com, clients can book a low cost vacation themselves directly with the airline and the hotel (travel agency as middlemen not needed anymore). </a:t>
            </a:r>
          </a:p>
          <a:p>
            <a:r>
              <a:rPr lang="en-US" sz="8800" b="1" dirty="0"/>
              <a:t>That is probably why this oldest travel agency has not been saved anymore, despite a well-paid top management, neither by the (private) banks or by the (public) government, or by the equity owners.</a:t>
            </a:r>
          </a:p>
        </p:txBody>
      </p:sp>
      <p:sp>
        <p:nvSpPr>
          <p:cNvPr id="7" name="Titel 1">
            <a:extLst>
              <a:ext uri="{FF2B5EF4-FFF2-40B4-BE49-F238E27FC236}">
                <a16:creationId xmlns:a16="http://schemas.microsoft.com/office/drawing/2014/main" id="{07DE4FA6-3232-443F-AC32-E892C00612A1}"/>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3579243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55</a:t>
            </a:fld>
            <a:endParaRPr lang="en-US" dirty="0"/>
          </a:p>
        </p:txBody>
      </p:sp>
      <p:sp>
        <p:nvSpPr>
          <p:cNvPr id="8" name="Content Placeholder 2">
            <a:extLst>
              <a:ext uri="{FF2B5EF4-FFF2-40B4-BE49-F238E27FC236}">
                <a16:creationId xmlns:a16="http://schemas.microsoft.com/office/drawing/2014/main" id="{6A1AE319-E0FA-4717-BCC8-6CE6AD9E5A76}"/>
              </a:ext>
            </a:extLst>
          </p:cNvPr>
          <p:cNvSpPr txBox="1">
            <a:spLocks/>
          </p:cNvSpPr>
          <p:nvPr/>
        </p:nvSpPr>
        <p:spPr>
          <a:xfrm>
            <a:off x="103689" y="1034132"/>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CASE STUDY: THE BANKRUPTCY OF THOMAS COOK </a:t>
            </a:r>
          </a:p>
          <a:p>
            <a:r>
              <a:rPr lang="en-US" sz="2800" b="1" dirty="0"/>
              <a:t>The hotels in the destination countries will need to reduce the exposure to these big travel agencies (reputation risk and counterparty risk!). If such a big group fails, many angry tourists might then go to another destination. This has an impact on hotel employees and local hotel suppliers in the destination countries. Governments in the destination countries need to get involved as well to maintain employment levels at the hotels. </a:t>
            </a:r>
          </a:p>
          <a:p>
            <a:r>
              <a:rPr lang="en-US" sz="2800" b="1" dirty="0"/>
              <a:t>A bankruptcy (liquidation) is drastic, the line of credits are withdrawn by the banks under immediate effect, the bankrupt firm, under compulsory liquidation, has no access anymore to cash. </a:t>
            </a:r>
          </a:p>
        </p:txBody>
      </p:sp>
      <p:sp>
        <p:nvSpPr>
          <p:cNvPr id="7" name="Titel 1">
            <a:extLst>
              <a:ext uri="{FF2B5EF4-FFF2-40B4-BE49-F238E27FC236}">
                <a16:creationId xmlns:a16="http://schemas.microsoft.com/office/drawing/2014/main" id="{9D5ADCA5-B6E2-4F2E-827E-187482E8CAAD}"/>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3772267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56</a:t>
            </a:fld>
            <a:endParaRPr lang="en-US" dirty="0"/>
          </a:p>
        </p:txBody>
      </p:sp>
      <p:sp>
        <p:nvSpPr>
          <p:cNvPr id="8" name="Content Placeholder 2">
            <a:extLst>
              <a:ext uri="{FF2B5EF4-FFF2-40B4-BE49-F238E27FC236}">
                <a16:creationId xmlns:a16="http://schemas.microsoft.com/office/drawing/2014/main" id="{DA7D63AF-7AF7-4933-A490-6F9A73E946D4}"/>
              </a:ext>
            </a:extLst>
          </p:cNvPr>
          <p:cNvSpPr txBox="1">
            <a:spLocks/>
          </p:cNvSpPr>
          <p:nvPr/>
        </p:nvSpPr>
        <p:spPr>
          <a:xfrm>
            <a:off x="135038" y="917855"/>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t>CASE STUDY: THE BANKRUPTCY OF THOMAS COOK </a:t>
            </a:r>
          </a:p>
          <a:p>
            <a:r>
              <a:rPr lang="en-US" sz="2500" b="1" dirty="0"/>
              <a:t>In tourism it means that the charted planes of the travel agency are grounded, they do not fly anymore. The pilots cannot even pay the jet fuel at the airports. </a:t>
            </a:r>
          </a:p>
          <a:p>
            <a:r>
              <a:rPr lang="en-US" sz="2500" b="1" dirty="0"/>
              <a:t>The hotels in the destination countries will have outstanding invoices of the last 30-40 days not paid anymore by the bankrupt travel agency (counterparty risk like between correspondent banks).</a:t>
            </a:r>
          </a:p>
          <a:p>
            <a:r>
              <a:rPr lang="en-US" sz="2500" b="1" dirty="0"/>
              <a:t>The clients in the beach resorts have to be “rescued” by airplanes charted by the government of the country that declared the travel agency under liquidation, hopefully as close as possible to the originally scheduled end of the vacation. In case of (temporary) insolvency of travel agencies, often a travel insurance company is involved to refund the hotel guests. </a:t>
            </a:r>
          </a:p>
        </p:txBody>
      </p:sp>
      <p:sp>
        <p:nvSpPr>
          <p:cNvPr id="7" name="Titel 1">
            <a:extLst>
              <a:ext uri="{FF2B5EF4-FFF2-40B4-BE49-F238E27FC236}">
                <a16:creationId xmlns:a16="http://schemas.microsoft.com/office/drawing/2014/main" id="{70145AC8-215F-4580-973C-2698273E1F6C}"/>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1793216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57</a:t>
            </a:fld>
            <a:endParaRPr lang="en-US" dirty="0"/>
          </a:p>
        </p:txBody>
      </p:sp>
      <p:sp>
        <p:nvSpPr>
          <p:cNvPr id="6" name="Title 1">
            <a:extLst>
              <a:ext uri="{FF2B5EF4-FFF2-40B4-BE49-F238E27FC236}">
                <a16:creationId xmlns:a16="http://schemas.microsoft.com/office/drawing/2014/main" id="{CC5A087E-B22B-41F2-B782-33F86DEB38DE}"/>
              </a:ext>
            </a:extLst>
          </p:cNvPr>
          <p:cNvSpPr txBox="1">
            <a:spLocks/>
          </p:cNvSpPr>
          <p:nvPr/>
        </p:nvSpPr>
        <p:spPr>
          <a:xfrm>
            <a:off x="2991083" y="366499"/>
            <a:ext cx="9377912"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8" name="Content Placeholder 2">
            <a:extLst>
              <a:ext uri="{FF2B5EF4-FFF2-40B4-BE49-F238E27FC236}">
                <a16:creationId xmlns:a16="http://schemas.microsoft.com/office/drawing/2014/main" id="{8594AD37-54CB-4774-8288-0DDC6A8EFE88}"/>
              </a:ext>
            </a:extLst>
          </p:cNvPr>
          <p:cNvSpPr txBox="1">
            <a:spLocks/>
          </p:cNvSpPr>
          <p:nvPr/>
        </p:nvSpPr>
        <p:spPr>
          <a:xfrm>
            <a:off x="135038" y="79454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t>FOR TRAVEL AGENCIES, PROVIDE ADDED SERVICES, INCL. TRIP PREPARATION  FROM DEPARTURE</a:t>
            </a:r>
          </a:p>
          <a:p>
            <a:r>
              <a:rPr lang="en-US" sz="2200" b="1" dirty="0"/>
              <a:t>Travel agencies can survive if added value/added services are offered during the trip. Example: Enrich boat trip with </a:t>
            </a:r>
            <a:r>
              <a:rPr lang="en-US" sz="2200" b="1" dirty="0" err="1"/>
              <a:t>Gourmetfestival</a:t>
            </a:r>
            <a:r>
              <a:rPr lang="en-US" sz="2200" b="1" dirty="0"/>
              <a:t>, Master-Cooks and entertainers.</a:t>
            </a:r>
          </a:p>
          <a:p>
            <a:pPr marL="0" indent="0">
              <a:buNone/>
            </a:pPr>
            <a:endParaRPr lang="en-US" sz="2200" b="1" dirty="0"/>
          </a:p>
          <a:p>
            <a:pPr marL="0" indent="0">
              <a:buNone/>
            </a:pPr>
            <a:r>
              <a:rPr lang="en-US" sz="2200" b="1" dirty="0"/>
              <a:t> </a:t>
            </a:r>
          </a:p>
          <a:p>
            <a:pPr marL="0" indent="0">
              <a:buNone/>
            </a:pPr>
            <a:endParaRPr lang="en-US" sz="2200" b="1" dirty="0"/>
          </a:p>
          <a:p>
            <a:r>
              <a:rPr lang="en-US" sz="2200" b="1" dirty="0"/>
              <a:t>Travel agency can provide a tailormade service for a tourist group, incl. the </a:t>
            </a:r>
            <a:r>
              <a:rPr lang="en-US" sz="2200" b="1" dirty="0">
                <a:solidFill>
                  <a:srgbClr val="FF0000"/>
                </a:solidFill>
              </a:rPr>
              <a:t>trip preparation the departure airport and providing </a:t>
            </a:r>
            <a:r>
              <a:rPr lang="en-US" sz="2200" b="1" dirty="0" err="1">
                <a:solidFill>
                  <a:srgbClr val="FF0000"/>
                </a:solidFill>
              </a:rPr>
              <a:t>anectodes</a:t>
            </a:r>
            <a:r>
              <a:rPr lang="en-US" sz="2200" b="1" dirty="0">
                <a:solidFill>
                  <a:srgbClr val="FF0000"/>
                </a:solidFill>
              </a:rPr>
              <a:t>, background stories and knowledge about the culture, mentality and daily life of the destination, which are not told by Wikipedia or the smartphone</a:t>
            </a:r>
            <a:r>
              <a:rPr lang="en-US" sz="2200" b="1" dirty="0"/>
              <a:t>.</a:t>
            </a:r>
          </a:p>
          <a:p>
            <a:r>
              <a:rPr lang="en-US" sz="2200" b="1" dirty="0"/>
              <a:t>The travel agency would be the single point of contact to resolve any problem during </a:t>
            </a:r>
            <a:r>
              <a:rPr lang="en-US" sz="2200" b="1"/>
              <a:t>the vacation.</a:t>
            </a:r>
          </a:p>
          <a:p>
            <a:r>
              <a:rPr lang="en-US" sz="2200" b="1" dirty="0"/>
              <a:t>Basic lunch and dinner can also be taken at home. Therefore added services necessary to convince people (with budget problems) to eat away from home. With social distancing requirements you cannot just increase prices to compensate for lower occupancy due to social distancing.  An added service has to be performed to increase prices. With basic transportation (train at normal speed) it’s also very difficult to charge higher prices   </a:t>
            </a:r>
          </a:p>
        </p:txBody>
      </p:sp>
      <p:pic>
        <p:nvPicPr>
          <p:cNvPr id="2" name="Grafik 1">
            <a:extLst>
              <a:ext uri="{FF2B5EF4-FFF2-40B4-BE49-F238E27FC236}">
                <a16:creationId xmlns:a16="http://schemas.microsoft.com/office/drawing/2014/main" id="{F72CEB29-657C-4DF0-A162-D4D383FBCB62}"/>
              </a:ext>
            </a:extLst>
          </p:cNvPr>
          <p:cNvPicPr>
            <a:picLocks noChangeAspect="1"/>
          </p:cNvPicPr>
          <p:nvPr/>
        </p:nvPicPr>
        <p:blipFill>
          <a:blip r:embed="rId2"/>
          <a:stretch>
            <a:fillRect/>
          </a:stretch>
        </p:blipFill>
        <p:spPr>
          <a:xfrm>
            <a:off x="4055165" y="1914037"/>
            <a:ext cx="3705980" cy="1266485"/>
          </a:xfrm>
          <a:prstGeom prst="rect">
            <a:avLst/>
          </a:prstGeom>
        </p:spPr>
      </p:pic>
      <p:pic>
        <p:nvPicPr>
          <p:cNvPr id="7" name="Grafik 6">
            <a:extLst>
              <a:ext uri="{FF2B5EF4-FFF2-40B4-BE49-F238E27FC236}">
                <a16:creationId xmlns:a16="http://schemas.microsoft.com/office/drawing/2014/main" id="{47FB777D-DEC8-4CE7-A4AF-AD1337E424DF}"/>
              </a:ext>
            </a:extLst>
          </p:cNvPr>
          <p:cNvPicPr>
            <a:picLocks noChangeAspect="1"/>
          </p:cNvPicPr>
          <p:nvPr/>
        </p:nvPicPr>
        <p:blipFill>
          <a:blip r:embed="rId3"/>
          <a:stretch>
            <a:fillRect/>
          </a:stretch>
        </p:blipFill>
        <p:spPr>
          <a:xfrm>
            <a:off x="6559693" y="1914205"/>
            <a:ext cx="2543175" cy="524362"/>
          </a:xfrm>
          <a:prstGeom prst="rect">
            <a:avLst/>
          </a:prstGeom>
        </p:spPr>
      </p:pic>
    </p:spTree>
    <p:extLst>
      <p:ext uri="{BB962C8B-B14F-4D97-AF65-F5344CB8AC3E}">
        <p14:creationId xmlns:p14="http://schemas.microsoft.com/office/powerpoint/2010/main" val="1164515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58</a:t>
            </a:fld>
            <a:endParaRPr lang="en-US" dirty="0"/>
          </a:p>
        </p:txBody>
      </p:sp>
      <p:sp>
        <p:nvSpPr>
          <p:cNvPr id="7" name="Title 1">
            <a:extLst>
              <a:ext uri="{FF2B5EF4-FFF2-40B4-BE49-F238E27FC236}">
                <a16:creationId xmlns:a16="http://schemas.microsoft.com/office/drawing/2014/main" id="{BBAEB568-4B3C-4753-B0FF-D821D22C275B}"/>
              </a:ext>
            </a:extLst>
          </p:cNvPr>
          <p:cNvSpPr txBox="1">
            <a:spLocks/>
          </p:cNvSpPr>
          <p:nvPr/>
        </p:nvSpPr>
        <p:spPr>
          <a:xfrm>
            <a:off x="3394546" y="425657"/>
            <a:ext cx="11948463"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600" dirty="0"/>
              <a:t>TOURISM PLANNING &amp; MARKET PRESENCE</a:t>
            </a:r>
          </a:p>
        </p:txBody>
      </p:sp>
      <p:sp>
        <p:nvSpPr>
          <p:cNvPr id="8" name="Content Placeholder 2">
            <a:extLst>
              <a:ext uri="{FF2B5EF4-FFF2-40B4-BE49-F238E27FC236}">
                <a16:creationId xmlns:a16="http://schemas.microsoft.com/office/drawing/2014/main" id="{5527DAF0-8745-40EE-9618-13A00D950B59}"/>
              </a:ext>
            </a:extLst>
          </p:cNvPr>
          <p:cNvSpPr txBox="1">
            <a:spLocks/>
          </p:cNvSpPr>
          <p:nvPr/>
        </p:nvSpPr>
        <p:spPr>
          <a:xfrm>
            <a:off x="135037" y="924368"/>
            <a:ext cx="11948463"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FOR TRAVEL AGENCIES, MARKETING FOCUS SHOULD BE ON ADDED SERVICES FOR CLIENTS</a:t>
            </a:r>
          </a:p>
          <a:p>
            <a:r>
              <a:rPr lang="en-US" sz="2300" b="1" dirty="0"/>
              <a:t>The hotel service provider can welcome and meet the tourist in a beautiful country like Switzerland. Do not offer just one beautiful view on the mountain or beachfront (this is “consumed” after 15 minutes). Offer an entire journey, an entrance to a thematic museum, to entertain the tourist more than 2-3 hours.</a:t>
            </a:r>
          </a:p>
          <a:p>
            <a:r>
              <a:rPr lang="en-US" sz="2300" b="1" dirty="0"/>
              <a:t>Offer cultural and entertainment activities. That way the local citizens can also show their talents.  Higher quality tourism products would attract fewer, but higher-spending tourists (rising affluence) to a destination. Small group tourism instead of big group business (preparation of standard coffee vs prepare special premium coffee to every single individual of a small group). </a:t>
            </a:r>
          </a:p>
          <a:p>
            <a:r>
              <a:rPr lang="en-US" sz="2300" b="1" dirty="0"/>
              <a:t>Small groups are ready to pay a premium for special locations compared to big groups going to crowded tourist locations. To avoid travel restrictions affecting the big airlines and big airports, connections with private jets could be a valid alternative. During pandemic more </a:t>
            </a:r>
            <a:r>
              <a:rPr lang="en-US" sz="2300" b="1" dirty="0">
                <a:solidFill>
                  <a:srgbClr val="FF0000"/>
                </a:solidFill>
              </a:rPr>
              <a:t>well planned administration for the national certificates are necessary</a:t>
            </a:r>
            <a:r>
              <a:rPr lang="en-US" sz="2300" b="1" dirty="0"/>
              <a:t>, which can be offered by the travel agency as well. </a:t>
            </a:r>
            <a:r>
              <a:rPr lang="en-US" sz="2300" b="1" dirty="0">
                <a:solidFill>
                  <a:srgbClr val="FF0000"/>
                </a:solidFill>
              </a:rPr>
              <a:t>Avoid unhappy clients in a hotel room.</a:t>
            </a:r>
          </a:p>
        </p:txBody>
      </p:sp>
    </p:spTree>
    <p:extLst>
      <p:ext uri="{BB962C8B-B14F-4D97-AF65-F5344CB8AC3E}">
        <p14:creationId xmlns:p14="http://schemas.microsoft.com/office/powerpoint/2010/main" val="363308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468E7B2-67EF-468B-9B28-2160B56BF03F}"/>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C3543A25-2B01-433E-9729-979FF6A292FF}"/>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DE6604D5-9422-4936-8FB1-A5C6BB42AD6E}"/>
              </a:ext>
            </a:extLst>
          </p:cNvPr>
          <p:cNvSpPr>
            <a:spLocks noGrp="1"/>
          </p:cNvSpPr>
          <p:nvPr>
            <p:ph type="sldNum" sz="quarter" idx="12"/>
          </p:nvPr>
        </p:nvSpPr>
        <p:spPr/>
        <p:txBody>
          <a:bodyPr/>
          <a:lstStyle/>
          <a:p>
            <a:fld id="{437794D7-DC86-9A4E-9C9F-0B324FE8876A}" type="slidenum">
              <a:rPr lang="en-US" smtClean="0"/>
              <a:pPr/>
              <a:t>59</a:t>
            </a:fld>
            <a:endParaRPr lang="en-US" dirty="0"/>
          </a:p>
        </p:txBody>
      </p:sp>
      <p:sp>
        <p:nvSpPr>
          <p:cNvPr id="6" name="Content Placeholder 2">
            <a:extLst>
              <a:ext uri="{FF2B5EF4-FFF2-40B4-BE49-F238E27FC236}">
                <a16:creationId xmlns:a16="http://schemas.microsoft.com/office/drawing/2014/main" id="{8CB21C72-754B-435A-A1E6-E83EBBA65035}"/>
              </a:ext>
            </a:extLst>
          </p:cNvPr>
          <p:cNvSpPr txBox="1">
            <a:spLocks/>
          </p:cNvSpPr>
          <p:nvPr/>
        </p:nvSpPr>
        <p:spPr>
          <a:xfrm>
            <a:off x="0" y="951886"/>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FOR TRAVEL AGENCIES, MARKETING FOCUS SHOULD BE ON ADDED SERVICES FOR CLIENTS</a:t>
            </a:r>
          </a:p>
          <a:p>
            <a:r>
              <a:rPr lang="en-US" sz="2300" b="1" dirty="0"/>
              <a:t>These higher-spending tourists will return also during a recession, because they don’t reduce the demand due to a recession. With higher-spending tourists prices remain high, which is good for hoteliers.</a:t>
            </a:r>
          </a:p>
          <a:p>
            <a:r>
              <a:rPr lang="en-US" sz="2300" b="1" dirty="0"/>
              <a:t>Offer the small groups, “slow tourism” by experiencing the everyday life of the local populations.</a:t>
            </a:r>
          </a:p>
          <a:p>
            <a:r>
              <a:rPr lang="en-US" sz="2300" b="1" dirty="0"/>
              <a:t>More human tourism also with campers/caravans. With your camper, apart from the mobility and flexibility, you also have more control of the hygiene standards. To make camper and caravans more popular, some infrastructure investments are needed at public parking and camping locations. </a:t>
            </a:r>
          </a:p>
        </p:txBody>
      </p:sp>
      <p:sp>
        <p:nvSpPr>
          <p:cNvPr id="8" name="Titel 1">
            <a:extLst>
              <a:ext uri="{FF2B5EF4-FFF2-40B4-BE49-F238E27FC236}">
                <a16:creationId xmlns:a16="http://schemas.microsoft.com/office/drawing/2014/main" id="{3C6BA639-4550-49C2-BA49-C387B1944374}"/>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137099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9A7EC4-EAE4-4539-B48D-4CEC2F9DE582}"/>
              </a:ext>
            </a:extLst>
          </p:cNvPr>
          <p:cNvSpPr>
            <a:spLocks noGrp="1"/>
          </p:cNvSpPr>
          <p:nvPr>
            <p:ph type="title"/>
          </p:nvPr>
        </p:nvSpPr>
        <p:spPr>
          <a:xfrm>
            <a:off x="3047806" y="422587"/>
            <a:ext cx="10515600" cy="1257300"/>
          </a:xfrm>
        </p:spPr>
        <p:txBody>
          <a:bodyPr/>
          <a:lstStyle/>
          <a:p>
            <a:r>
              <a:rPr lang="de-CH" sz="4000" dirty="0"/>
              <a:t>TOURISM PLANNING &amp; MARKET PRESENCE</a:t>
            </a:r>
          </a:p>
        </p:txBody>
      </p:sp>
      <p:sp>
        <p:nvSpPr>
          <p:cNvPr id="3" name="Datumsplatzhalter 2">
            <a:extLst>
              <a:ext uri="{FF2B5EF4-FFF2-40B4-BE49-F238E27FC236}">
                <a16:creationId xmlns:a16="http://schemas.microsoft.com/office/drawing/2014/main" id="{2D072C33-BD28-424C-886D-0A551F749C84}"/>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B8785DA8-BBA2-4FA4-9399-BB0B2E432F6C}"/>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E8B6763C-58B1-4997-90EB-35B5FE6E5844}"/>
              </a:ext>
            </a:extLst>
          </p:cNvPr>
          <p:cNvSpPr>
            <a:spLocks noGrp="1"/>
          </p:cNvSpPr>
          <p:nvPr>
            <p:ph type="sldNum" sz="quarter" idx="12"/>
          </p:nvPr>
        </p:nvSpPr>
        <p:spPr/>
        <p:txBody>
          <a:bodyPr/>
          <a:lstStyle/>
          <a:p>
            <a:fld id="{437794D7-DC86-9A4E-9C9F-0B324FE8876A}" type="slidenum">
              <a:rPr lang="en-US" smtClean="0"/>
              <a:pPr/>
              <a:t>6</a:t>
            </a:fld>
            <a:endParaRPr lang="en-US" dirty="0"/>
          </a:p>
        </p:txBody>
      </p:sp>
      <p:sp>
        <p:nvSpPr>
          <p:cNvPr id="6" name="Content Placeholder 2">
            <a:extLst>
              <a:ext uri="{FF2B5EF4-FFF2-40B4-BE49-F238E27FC236}">
                <a16:creationId xmlns:a16="http://schemas.microsoft.com/office/drawing/2014/main" id="{0EAC73AC-5428-471D-A877-112BEB80F95B}"/>
              </a:ext>
            </a:extLst>
          </p:cNvPr>
          <p:cNvSpPr txBox="1">
            <a:spLocks/>
          </p:cNvSpPr>
          <p:nvPr/>
        </p:nvSpPr>
        <p:spPr>
          <a:xfrm>
            <a:off x="0" y="945220"/>
            <a:ext cx="12192000"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800" b="1" u="sng" dirty="0">
                <a:latin typeface="Zona Pro Bold" panose="02010803040002020004" pitchFamily="50" charset="0"/>
              </a:rPr>
              <a:t>TOURISM AS A NATIONAL OR CITY PRIORITY, GETTING OWN MINISTRY OR STATE FUND</a:t>
            </a:r>
          </a:p>
          <a:p>
            <a:r>
              <a:rPr lang="en-US" sz="8800" b="1" dirty="0">
                <a:latin typeface="Zona Pro Bold" panose="02010803040002020004" pitchFamily="50" charset="0"/>
              </a:rPr>
              <a:t>With big data a better forecast of the tourist flows and occupancy can be done. That way the hospitality firms are better prepared also to take value-increasing revenue management and personalization opportunities. Uninterrupted customer journeys can be offered.  </a:t>
            </a:r>
            <a:r>
              <a:rPr lang="en-US" sz="6000" dirty="0"/>
              <a:t>  </a:t>
            </a:r>
          </a:p>
          <a:p>
            <a:r>
              <a:rPr lang="en-US" sz="8800" b="1" dirty="0">
                <a:solidFill>
                  <a:srgbClr val="FF0000"/>
                </a:solidFill>
                <a:latin typeface="Zona Pro Bold" panose="02010803040002020004" pitchFamily="50" charset="0"/>
              </a:rPr>
              <a:t>Many soft factors like trust, security are important to win the scared travelers (back) after COVID-19. It’s important to have a loyal customer base, that will return even if it’s a bit risky. </a:t>
            </a:r>
            <a:r>
              <a:rPr lang="en-US" sz="8800" b="1" dirty="0">
                <a:latin typeface="Zona Pro Bold" panose="02010803040002020004" pitchFamily="50" charset="0"/>
              </a:rPr>
              <a:t> Going forward a money-back guarantee in case of a new pandemic lockdown can be given by the hotel or insurance partners. </a:t>
            </a:r>
            <a:r>
              <a:rPr lang="en-US" sz="8800" b="1" dirty="0">
                <a:solidFill>
                  <a:srgbClr val="FF0000"/>
                </a:solidFill>
                <a:latin typeface="Zona Pro Bold" panose="02010803040002020004" pitchFamily="50" charset="0"/>
              </a:rPr>
              <a:t>Insurance industry to develop guidelines to encourage the return of international tourists (cancellation refunds, travel insurance and assistance products, health and safe transport).</a:t>
            </a:r>
            <a:endParaRPr lang="en-US" sz="8800" b="1" dirty="0">
              <a:latin typeface="Zona Pro Bold" panose="02010803040002020004" pitchFamily="50" charset="0"/>
            </a:endParaRPr>
          </a:p>
          <a:p>
            <a:r>
              <a:rPr lang="en-US" sz="8800" b="1" dirty="0">
                <a:latin typeface="Zona Pro Bold" panose="02010803040002020004" pitchFamily="50" charset="0"/>
              </a:rPr>
              <a:t>If necessary, </a:t>
            </a:r>
            <a:r>
              <a:rPr lang="en-US" sz="8800" b="1" dirty="0">
                <a:solidFill>
                  <a:srgbClr val="FF0000"/>
                </a:solidFill>
                <a:latin typeface="Zona Pro Bold" panose="02010803040002020004" pitchFamily="50" charset="0"/>
              </a:rPr>
              <a:t>nationalize the hotel property </a:t>
            </a:r>
            <a:r>
              <a:rPr lang="en-US" sz="8800" b="1" dirty="0">
                <a:latin typeface="Zona Pro Bold" panose="02010803040002020004" pitchFamily="50" charset="0"/>
              </a:rPr>
              <a:t>and the (former) owners can continue to manage the hotel properties. A state fund could buy the hotel property and the former owners can also co-invest, while they are managing the property. </a:t>
            </a:r>
          </a:p>
          <a:p>
            <a:r>
              <a:rPr lang="en-US" sz="8800" b="1" dirty="0">
                <a:solidFill>
                  <a:srgbClr val="FF0000"/>
                </a:solidFill>
                <a:latin typeface="Zona Pro Bold" panose="02010803040002020004" pitchFamily="50" charset="0"/>
              </a:rPr>
              <a:t>State bailout packages are provided to national airlines to transport and bring foreign travelers again. </a:t>
            </a:r>
            <a:r>
              <a:rPr lang="en-US" sz="8800" b="1" dirty="0">
                <a:latin typeface="Zona Pro Bold" panose="02010803040002020004" pitchFamily="50" charset="0"/>
              </a:rPr>
              <a:t>Due to the success of high-speed trains, state-financed highly indebted airlines are asked to focus on long-haul and intercontinental connections, as the domestic travelers can be served by railway transportation. Spanish airports reduce airport taxes to attract more flights. </a:t>
            </a:r>
          </a:p>
          <a:p>
            <a:endParaRPr lang="en-US" sz="2700" b="1" dirty="0">
              <a:latin typeface="Zona Pro Bold" panose="02010803040002020004" pitchFamily="50" charset="0"/>
            </a:endParaRPr>
          </a:p>
        </p:txBody>
      </p:sp>
    </p:spTree>
    <p:extLst>
      <p:ext uri="{BB962C8B-B14F-4D97-AF65-F5344CB8AC3E}">
        <p14:creationId xmlns:p14="http://schemas.microsoft.com/office/powerpoint/2010/main" val="1172410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1910702-1D3D-4812-9778-DE8C4225F09D}"/>
              </a:ext>
            </a:extLst>
          </p:cNvPr>
          <p:cNvSpPr txBox="1">
            <a:spLocks/>
          </p:cNvSpPr>
          <p:nvPr/>
        </p:nvSpPr>
        <p:spPr>
          <a:xfrm>
            <a:off x="-53008" y="1892725"/>
            <a:ext cx="10341428" cy="328571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400" b="1" u="sng" dirty="0"/>
              <a:t>POST COVID19 HYGIENE/CLEANLINESS STANDARDS LIKE AT HOSPITALS </a:t>
            </a:r>
          </a:p>
          <a:p>
            <a:pPr indent="-228600">
              <a:lnSpc>
                <a:spcPct val="90000"/>
              </a:lnSpc>
              <a:buFont typeface="Arial" panose="020B0604020202020204" pitchFamily="34" charset="0"/>
              <a:buChar char="•"/>
            </a:pPr>
            <a:r>
              <a:rPr lang="en-US" sz="2300" b="1" dirty="0"/>
              <a:t>Commitment to clean and safe labels/standard (competitive advantage) with hygiene and health protocols</a:t>
            </a:r>
          </a:p>
          <a:p>
            <a:pPr indent="-228600">
              <a:lnSpc>
                <a:spcPct val="90000"/>
              </a:lnSpc>
              <a:buFont typeface="Arial" panose="020B0604020202020204" pitchFamily="34" charset="0"/>
              <a:buChar char="•"/>
            </a:pPr>
            <a:r>
              <a:rPr lang="en-US" sz="2300" b="1" dirty="0"/>
              <a:t>Keep low temperatures in certain storage </a:t>
            </a:r>
            <a:r>
              <a:rPr lang="en-US" sz="2300" b="1" dirty="0" err="1"/>
              <a:t>roomw</a:t>
            </a:r>
            <a:r>
              <a:rPr lang="en-US" sz="2300" b="1" dirty="0"/>
              <a:t>, to store medicines for example.</a:t>
            </a:r>
          </a:p>
          <a:p>
            <a:pPr indent="-228600">
              <a:lnSpc>
                <a:spcPct val="90000"/>
              </a:lnSpc>
              <a:buFont typeface="Arial" panose="020B0604020202020204" pitchFamily="34" charset="0"/>
              <a:buChar char="•"/>
            </a:pPr>
            <a:r>
              <a:rPr lang="en-US" sz="2300" b="1" dirty="0"/>
              <a:t>Use electrostatic sprayers.</a:t>
            </a:r>
          </a:p>
          <a:p>
            <a:pPr indent="-228600">
              <a:lnSpc>
                <a:spcPct val="90000"/>
              </a:lnSpc>
              <a:buFont typeface="Arial" panose="020B0604020202020204" pitchFamily="34" charset="0"/>
              <a:buChar char="•"/>
            </a:pPr>
            <a:r>
              <a:rPr lang="en-US" sz="2300" b="1" dirty="0"/>
              <a:t>Sanitize surfaces with disinfectants.</a:t>
            </a:r>
          </a:p>
          <a:p>
            <a:pPr indent="-228600">
              <a:lnSpc>
                <a:spcPct val="90000"/>
              </a:lnSpc>
              <a:buFont typeface="Arial" panose="020B0604020202020204" pitchFamily="34" charset="0"/>
              <a:buChar char="•"/>
            </a:pPr>
            <a:r>
              <a:rPr lang="en-US" sz="2300" b="1" dirty="0"/>
              <a:t>Ultraviolet light technology for sanitizing handrails of escalators  </a:t>
            </a:r>
          </a:p>
          <a:p>
            <a:pPr indent="-228600">
              <a:lnSpc>
                <a:spcPct val="90000"/>
              </a:lnSpc>
              <a:buFont typeface="Arial" panose="020B0604020202020204" pitchFamily="34" charset="0"/>
              <a:buChar char="•"/>
            </a:pPr>
            <a:r>
              <a:rPr lang="en-US" sz="2300" b="1" dirty="0"/>
              <a:t>At hotels sanitize keys and devices with Ultraviolet light, if needed </a:t>
            </a:r>
          </a:p>
          <a:p>
            <a:pPr indent="-228600">
              <a:lnSpc>
                <a:spcPct val="90000"/>
              </a:lnSpc>
              <a:buFont typeface="Arial" panose="020B0604020202020204" pitchFamily="34" charset="0"/>
              <a:buChar char="•"/>
            </a:pPr>
            <a:r>
              <a:rPr lang="en-US" sz="2300" b="1" dirty="0"/>
              <a:t>Increase frequency of cleaning.</a:t>
            </a:r>
          </a:p>
          <a:p>
            <a:pPr indent="-228600">
              <a:lnSpc>
                <a:spcPct val="90000"/>
              </a:lnSpc>
              <a:buFont typeface="Arial" panose="020B0604020202020204" pitchFamily="34" charset="0"/>
              <a:buChar char="•"/>
            </a:pPr>
            <a:r>
              <a:rPr lang="en-US" sz="2300" b="1" dirty="0"/>
              <a:t>Make available disinfecting wipes in every room for the guests’ personal use.</a:t>
            </a:r>
          </a:p>
          <a:p>
            <a:pPr indent="-228600">
              <a:lnSpc>
                <a:spcPct val="90000"/>
              </a:lnSpc>
              <a:buFont typeface="Arial" panose="020B0604020202020204" pitchFamily="34" charset="0"/>
              <a:buChar char="•"/>
            </a:pPr>
            <a:r>
              <a:rPr lang="en-US" sz="2300" b="1" dirty="0"/>
              <a:t>Re-arrange furniture to allow more space.</a:t>
            </a:r>
          </a:p>
          <a:p>
            <a:pPr indent="-228600">
              <a:lnSpc>
                <a:spcPct val="90000"/>
              </a:lnSpc>
              <a:buFont typeface="Arial" panose="020B0604020202020204" pitchFamily="34" charset="0"/>
              <a:buChar char="•"/>
            </a:pPr>
            <a:r>
              <a:rPr lang="en-US" sz="2300" b="1" dirty="0"/>
              <a:t>Especially big chains can guarantee the same hygiene standards in every single hotel/restaurant worldwide.</a:t>
            </a:r>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2E68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5F41319-C5E9-4157-A7F5-5C1D4A2C15EA}"/>
              </a:ext>
            </a:extLst>
          </p:cNvPr>
          <p:cNvPicPr>
            <a:picLocks noChangeAspect="1"/>
          </p:cNvPicPr>
          <p:nvPr/>
        </p:nvPicPr>
        <p:blipFill>
          <a:blip r:embed="rId2"/>
          <a:stretch>
            <a:fillRect/>
          </a:stretch>
        </p:blipFill>
        <p:spPr>
          <a:xfrm>
            <a:off x="9254442" y="3027643"/>
            <a:ext cx="1462088" cy="802714"/>
          </a:xfrm>
          <a:prstGeom prst="rect">
            <a:avLst/>
          </a:prstGeom>
        </p:spPr>
      </p:pic>
      <p:sp>
        <p:nvSpPr>
          <p:cNvPr id="5" name="Foliennummernplatzhalter 4">
            <a:extLst>
              <a:ext uri="{FF2B5EF4-FFF2-40B4-BE49-F238E27FC236}">
                <a16:creationId xmlns:a16="http://schemas.microsoft.com/office/drawing/2014/main" id="{7B54EF9B-0006-4499-96E2-46BACBD3BD65}"/>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437794D7-DC86-9A4E-9C9F-0B324FE8876A}" type="slidenum">
              <a:rPr lang="en-US">
                <a:solidFill>
                  <a:srgbClr val="FFFFFF"/>
                </a:solidFill>
              </a:rPr>
              <a:pPr>
                <a:spcAft>
                  <a:spcPts val="600"/>
                </a:spcAft>
              </a:pPr>
              <a:t>60</a:t>
            </a:fld>
            <a:endParaRPr lang="en-US">
              <a:solidFill>
                <a:srgbClr val="FFFFFF"/>
              </a:solidFill>
            </a:endParaRPr>
          </a:p>
        </p:txBody>
      </p:sp>
      <p:sp>
        <p:nvSpPr>
          <p:cNvPr id="9" name="Titel 8">
            <a:extLst>
              <a:ext uri="{FF2B5EF4-FFF2-40B4-BE49-F238E27FC236}">
                <a16:creationId xmlns:a16="http://schemas.microsoft.com/office/drawing/2014/main" id="{D43600E5-0DDA-4FA5-80C4-171F15359367}"/>
              </a:ext>
            </a:extLst>
          </p:cNvPr>
          <p:cNvSpPr>
            <a:spLocks noGrp="1"/>
          </p:cNvSpPr>
          <p:nvPr>
            <p:ph type="title"/>
          </p:nvPr>
        </p:nvSpPr>
        <p:spPr>
          <a:xfrm>
            <a:off x="3008243" y="432885"/>
            <a:ext cx="7566992" cy="1257300"/>
          </a:xfrm>
        </p:spPr>
        <p:txBody>
          <a:bodyPr/>
          <a:lstStyle/>
          <a:p>
            <a:r>
              <a:rPr lang="de-CH" sz="3500" dirty="0"/>
              <a:t>Tourism Planning &amp; Market Presence</a:t>
            </a:r>
          </a:p>
        </p:txBody>
      </p:sp>
    </p:spTree>
    <p:extLst>
      <p:ext uri="{BB962C8B-B14F-4D97-AF65-F5344CB8AC3E}">
        <p14:creationId xmlns:p14="http://schemas.microsoft.com/office/powerpoint/2010/main" val="2669479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E0F161-AF7E-4C5E-8CBE-DB3A99AA073F}"/>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9357ED3F-55BD-417C-A7B0-6B5B4192777F}"/>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62D79A3B-EB64-44D4-9E19-9525036D37FB}"/>
              </a:ext>
            </a:extLst>
          </p:cNvPr>
          <p:cNvSpPr>
            <a:spLocks noGrp="1"/>
          </p:cNvSpPr>
          <p:nvPr>
            <p:ph type="sldNum" sz="quarter" idx="12"/>
          </p:nvPr>
        </p:nvSpPr>
        <p:spPr/>
        <p:txBody>
          <a:bodyPr/>
          <a:lstStyle/>
          <a:p>
            <a:fld id="{437794D7-DC86-9A4E-9C9F-0B324FE8876A}" type="slidenum">
              <a:rPr lang="en-US" smtClean="0"/>
              <a:pPr/>
              <a:t>61</a:t>
            </a:fld>
            <a:endParaRPr lang="en-US" dirty="0"/>
          </a:p>
        </p:txBody>
      </p:sp>
      <p:pic>
        <p:nvPicPr>
          <p:cNvPr id="10" name="Picture 9">
            <a:extLst>
              <a:ext uri="{FF2B5EF4-FFF2-40B4-BE49-F238E27FC236}">
                <a16:creationId xmlns:a16="http://schemas.microsoft.com/office/drawing/2014/main" id="{F2A48BBB-0579-434D-885C-2BBABF81293F}"/>
              </a:ext>
            </a:extLst>
          </p:cNvPr>
          <p:cNvPicPr>
            <a:picLocks noChangeAspect="1"/>
          </p:cNvPicPr>
          <p:nvPr/>
        </p:nvPicPr>
        <p:blipFill rotWithShape="1">
          <a:blip r:embed="rId2"/>
          <a:srcRect b="10441"/>
          <a:stretch/>
        </p:blipFill>
        <p:spPr>
          <a:xfrm>
            <a:off x="123528" y="1389026"/>
            <a:ext cx="3414091" cy="4786556"/>
          </a:xfrm>
          <a:prstGeom prst="rect">
            <a:avLst/>
          </a:prstGeom>
        </p:spPr>
      </p:pic>
      <p:pic>
        <p:nvPicPr>
          <p:cNvPr id="12" name="Picture 11">
            <a:extLst>
              <a:ext uri="{FF2B5EF4-FFF2-40B4-BE49-F238E27FC236}">
                <a16:creationId xmlns:a16="http://schemas.microsoft.com/office/drawing/2014/main" id="{B5FB9375-02EF-44D2-BFDD-F067D6BF77B2}"/>
              </a:ext>
            </a:extLst>
          </p:cNvPr>
          <p:cNvPicPr>
            <a:picLocks noChangeAspect="1"/>
          </p:cNvPicPr>
          <p:nvPr/>
        </p:nvPicPr>
        <p:blipFill>
          <a:blip r:embed="rId3"/>
          <a:stretch>
            <a:fillRect/>
          </a:stretch>
        </p:blipFill>
        <p:spPr>
          <a:xfrm>
            <a:off x="3537619" y="1685499"/>
            <a:ext cx="8654381" cy="3698543"/>
          </a:xfrm>
          <a:prstGeom prst="rect">
            <a:avLst/>
          </a:prstGeom>
        </p:spPr>
      </p:pic>
      <p:sp>
        <p:nvSpPr>
          <p:cNvPr id="13" name="Titel 1">
            <a:extLst>
              <a:ext uri="{FF2B5EF4-FFF2-40B4-BE49-F238E27FC236}">
                <a16:creationId xmlns:a16="http://schemas.microsoft.com/office/drawing/2014/main" id="{91124926-EABB-4880-B741-36C98A9136D1}"/>
              </a:ext>
            </a:extLst>
          </p:cNvPr>
          <p:cNvSpPr>
            <a:spLocks noGrp="1"/>
          </p:cNvSpPr>
          <p:nvPr>
            <p:ph type="title"/>
          </p:nvPr>
        </p:nvSpPr>
        <p:spPr>
          <a:xfrm>
            <a:off x="3290068" y="419920"/>
            <a:ext cx="11598637" cy="1257300"/>
          </a:xfrm>
        </p:spPr>
        <p:txBody>
          <a:bodyPr/>
          <a:lstStyle/>
          <a:p>
            <a:r>
              <a:rPr lang="de-CH" sz="3500" dirty="0"/>
              <a:t>TOURISM PLANNING &amp; MARKET PRESENCE</a:t>
            </a:r>
            <a:endParaRPr lang="en-CH" sz="3500" dirty="0"/>
          </a:p>
        </p:txBody>
      </p:sp>
      <p:sp>
        <p:nvSpPr>
          <p:cNvPr id="14" name="Content Placeholder 2">
            <a:extLst>
              <a:ext uri="{FF2B5EF4-FFF2-40B4-BE49-F238E27FC236}">
                <a16:creationId xmlns:a16="http://schemas.microsoft.com/office/drawing/2014/main" id="{E378297A-D5FD-4759-85BF-2E66CF7F70A1}"/>
              </a:ext>
            </a:extLst>
          </p:cNvPr>
          <p:cNvSpPr txBox="1">
            <a:spLocks/>
          </p:cNvSpPr>
          <p:nvPr/>
        </p:nvSpPr>
        <p:spPr>
          <a:xfrm>
            <a:off x="0" y="555170"/>
            <a:ext cx="10341428" cy="98679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500" b="1" u="sng" dirty="0"/>
              <a:t>POST COVID19 HYGIENE/CLEANLINESS STANDARDS LIKE AT HOSPITALS </a:t>
            </a:r>
          </a:p>
        </p:txBody>
      </p:sp>
    </p:spTree>
    <p:extLst>
      <p:ext uri="{BB962C8B-B14F-4D97-AF65-F5344CB8AC3E}">
        <p14:creationId xmlns:p14="http://schemas.microsoft.com/office/powerpoint/2010/main" val="736865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281B59-403E-4E4E-9189-3B5D1459CA45}"/>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518838EF-7092-4527-8AA0-B0B672716153}"/>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5FABB267-FDB8-49E8-B13F-8E4976000C35}"/>
              </a:ext>
            </a:extLst>
          </p:cNvPr>
          <p:cNvSpPr>
            <a:spLocks noGrp="1"/>
          </p:cNvSpPr>
          <p:nvPr>
            <p:ph type="sldNum" sz="quarter" idx="12"/>
          </p:nvPr>
        </p:nvSpPr>
        <p:spPr/>
        <p:txBody>
          <a:bodyPr/>
          <a:lstStyle/>
          <a:p>
            <a:fld id="{437794D7-DC86-9A4E-9C9F-0B324FE8876A}" type="slidenum">
              <a:rPr lang="en-US" smtClean="0"/>
              <a:pPr/>
              <a:t>62</a:t>
            </a:fld>
            <a:endParaRPr lang="en-US" dirty="0"/>
          </a:p>
        </p:txBody>
      </p:sp>
      <p:sp>
        <p:nvSpPr>
          <p:cNvPr id="6" name="Titel 1">
            <a:extLst>
              <a:ext uri="{FF2B5EF4-FFF2-40B4-BE49-F238E27FC236}">
                <a16:creationId xmlns:a16="http://schemas.microsoft.com/office/drawing/2014/main" id="{BFD7A46D-978E-4AAA-B17B-F00F7327359E}"/>
              </a:ext>
            </a:extLst>
          </p:cNvPr>
          <p:cNvSpPr>
            <a:spLocks noGrp="1"/>
          </p:cNvSpPr>
          <p:nvPr>
            <p:ph type="title"/>
          </p:nvPr>
        </p:nvSpPr>
        <p:spPr>
          <a:xfrm>
            <a:off x="3183259" y="425732"/>
            <a:ext cx="10854681" cy="1257300"/>
          </a:xfrm>
        </p:spPr>
        <p:txBody>
          <a:bodyPr/>
          <a:lstStyle/>
          <a:p>
            <a:r>
              <a:rPr lang="de-CH" sz="3500" dirty="0"/>
              <a:t>TOURISM PLANNING &amp; MARKET PRESENCE</a:t>
            </a:r>
            <a:endParaRPr lang="en-CH" sz="3500" dirty="0"/>
          </a:p>
        </p:txBody>
      </p:sp>
      <p:sp>
        <p:nvSpPr>
          <p:cNvPr id="8" name="Content Placeholder 2">
            <a:extLst>
              <a:ext uri="{FF2B5EF4-FFF2-40B4-BE49-F238E27FC236}">
                <a16:creationId xmlns:a16="http://schemas.microsoft.com/office/drawing/2014/main" id="{BD573D2C-D34D-44E7-B909-EF1A4493F43F}"/>
              </a:ext>
            </a:extLst>
          </p:cNvPr>
          <p:cNvSpPr txBox="1">
            <a:spLocks/>
          </p:cNvSpPr>
          <p:nvPr/>
        </p:nvSpPr>
        <p:spPr>
          <a:xfrm>
            <a:off x="0" y="771902"/>
            <a:ext cx="12056962"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POST COVID19 CHANGE IN VALUES </a:t>
            </a:r>
          </a:p>
          <a:p>
            <a:r>
              <a:rPr lang="en-US" sz="2300" b="1" dirty="0">
                <a:latin typeface="Zona Pro Bold" panose="02010803040002020004" pitchFamily="50" charset="0"/>
              </a:rPr>
              <a:t>Safety and security gets higher attention after COVID-19</a:t>
            </a:r>
          </a:p>
          <a:p>
            <a:r>
              <a:rPr lang="en-US" sz="2300" b="1" dirty="0">
                <a:latin typeface="Zona Pro Bold" panose="02010803040002020004" pitchFamily="50" charset="0"/>
              </a:rPr>
              <a:t>Especially during the winter, provide testing to distinguish between normal flu-symptoms and symptoms of Sars-Cov-2.</a:t>
            </a:r>
          </a:p>
          <a:p>
            <a:r>
              <a:rPr lang="en-US" sz="2300" b="1" dirty="0">
                <a:latin typeface="Zona Pro Bold" panose="02010803040002020004" pitchFamily="50" charset="0"/>
              </a:rPr>
              <a:t>Support for community</a:t>
            </a:r>
          </a:p>
          <a:p>
            <a:r>
              <a:rPr lang="en-US" sz="2300" b="1" dirty="0">
                <a:latin typeface="Zona Pro Bold" panose="02010803040002020004" pitchFamily="50" charset="0"/>
              </a:rPr>
              <a:t>Remote working from the hotel office (many employees have become familiar with telecommunication technologies, however home working or hotel office is not yet smart working, the full digitization of business processes)</a:t>
            </a:r>
          </a:p>
          <a:p>
            <a:r>
              <a:rPr lang="en-US" sz="2300" b="1" dirty="0">
                <a:latin typeface="Zona Pro Bold" panose="02010803040002020004" pitchFamily="50" charset="0"/>
              </a:rPr>
              <a:t>Re-architecting the workforce</a:t>
            </a:r>
          </a:p>
          <a:p>
            <a:r>
              <a:rPr lang="en-US" sz="2300" b="1" dirty="0">
                <a:latin typeface="Zona Pro Bold" panose="02010803040002020004" pitchFamily="50" charset="0"/>
              </a:rPr>
              <a:t>Health (incl. higher demand for health  insurance products), Personal fitness</a:t>
            </a:r>
          </a:p>
          <a:p>
            <a:r>
              <a:rPr lang="en-US" sz="2300" b="1" dirty="0">
                <a:latin typeface="Zona Pro Bold" panose="02010803040002020004" pitchFamily="50" charset="0"/>
              </a:rPr>
              <a:t>Food security, slow food, slow tourism/regional tourism</a:t>
            </a:r>
          </a:p>
          <a:p>
            <a:r>
              <a:rPr lang="en-US" sz="2300" b="1" dirty="0">
                <a:latin typeface="Zona Pro Bold" panose="02010803040002020004" pitchFamily="50" charset="0"/>
              </a:rPr>
              <a:t>Authentic, natural experiences (despite digitization) in bungalows, camping, with emotional connection </a:t>
            </a:r>
          </a:p>
          <a:p>
            <a:r>
              <a:rPr lang="en-US" sz="2300" b="1" dirty="0">
                <a:latin typeface="Zona Pro Bold" panose="02010803040002020004" pitchFamily="50" charset="0"/>
              </a:rPr>
              <a:t>Drive immediate revenues with gift-vouchers, to kick-start the economy</a:t>
            </a:r>
          </a:p>
        </p:txBody>
      </p:sp>
    </p:spTree>
    <p:extLst>
      <p:ext uri="{BB962C8B-B14F-4D97-AF65-F5344CB8AC3E}">
        <p14:creationId xmlns:p14="http://schemas.microsoft.com/office/powerpoint/2010/main" val="2870743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7A4FB55-864A-4CCD-AB39-311C97E384B3}"/>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8CDA3D42-1CA6-4123-8496-46F9CA9E45B0}"/>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558E9C56-D099-4571-88C1-ADF5A2484650}"/>
              </a:ext>
            </a:extLst>
          </p:cNvPr>
          <p:cNvSpPr>
            <a:spLocks noGrp="1"/>
          </p:cNvSpPr>
          <p:nvPr>
            <p:ph type="sldNum" sz="quarter" idx="12"/>
          </p:nvPr>
        </p:nvSpPr>
        <p:spPr/>
        <p:txBody>
          <a:bodyPr/>
          <a:lstStyle/>
          <a:p>
            <a:fld id="{437794D7-DC86-9A4E-9C9F-0B324FE8876A}" type="slidenum">
              <a:rPr lang="en-US" smtClean="0"/>
              <a:pPr/>
              <a:t>63</a:t>
            </a:fld>
            <a:endParaRPr lang="en-US" dirty="0"/>
          </a:p>
        </p:txBody>
      </p:sp>
      <p:sp>
        <p:nvSpPr>
          <p:cNvPr id="6" name="Titel 1">
            <a:extLst>
              <a:ext uri="{FF2B5EF4-FFF2-40B4-BE49-F238E27FC236}">
                <a16:creationId xmlns:a16="http://schemas.microsoft.com/office/drawing/2014/main" id="{F2B22BA5-670C-446E-97C1-68E791B01157}"/>
              </a:ext>
            </a:extLst>
          </p:cNvPr>
          <p:cNvSpPr>
            <a:spLocks noGrp="1"/>
          </p:cNvSpPr>
          <p:nvPr>
            <p:ph type="title"/>
          </p:nvPr>
        </p:nvSpPr>
        <p:spPr>
          <a:xfrm>
            <a:off x="3352800" y="532754"/>
            <a:ext cx="10515600" cy="1257300"/>
          </a:xfrm>
        </p:spPr>
        <p:txBody>
          <a:bodyPr/>
          <a:lstStyle/>
          <a:p>
            <a:r>
              <a:rPr lang="de-CH" sz="3500" dirty="0"/>
              <a:t>TOURISM PLANNING &amp; MARKET PRESENCE</a:t>
            </a:r>
            <a:endParaRPr lang="en-CH" sz="3500" dirty="0"/>
          </a:p>
        </p:txBody>
      </p:sp>
      <p:sp>
        <p:nvSpPr>
          <p:cNvPr id="7" name="Content Placeholder 2">
            <a:extLst>
              <a:ext uri="{FF2B5EF4-FFF2-40B4-BE49-F238E27FC236}">
                <a16:creationId xmlns:a16="http://schemas.microsoft.com/office/drawing/2014/main" id="{8B88E5E4-96AE-4B79-BF26-7B2116198D92}"/>
              </a:ext>
            </a:extLst>
          </p:cNvPr>
          <p:cNvSpPr txBox="1">
            <a:spLocks/>
          </p:cNvSpPr>
          <p:nvPr/>
        </p:nvSpPr>
        <p:spPr>
          <a:xfrm>
            <a:off x="0" y="102888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POST COVID19 INCREASED USE OF MOBILE PHONE/APP </a:t>
            </a:r>
          </a:p>
          <a:p>
            <a:r>
              <a:rPr lang="en-US" sz="2300" b="1" dirty="0"/>
              <a:t>Apply different table configuration in restaurants, with bigger distances between the tables.</a:t>
            </a:r>
          </a:p>
          <a:p>
            <a:r>
              <a:rPr lang="en-US" sz="2300" b="1" dirty="0"/>
              <a:t>No big dancing floors anymore.</a:t>
            </a:r>
          </a:p>
          <a:p>
            <a:r>
              <a:rPr lang="en-US" sz="2300" b="1" dirty="0"/>
              <a:t>Need for music, entertainment in small groups right at the tables.</a:t>
            </a:r>
          </a:p>
          <a:p>
            <a:r>
              <a:rPr lang="en-US" sz="2300" b="1" dirty="0"/>
              <a:t>Offer playing cards and games at the table to your restaurant guests</a:t>
            </a:r>
          </a:p>
          <a:p>
            <a:r>
              <a:rPr lang="en-US" sz="2300" b="1" dirty="0"/>
              <a:t>Number of guests at events and business conferences will drop.</a:t>
            </a:r>
          </a:p>
          <a:p>
            <a:r>
              <a:rPr lang="en-US" sz="2300" b="1" dirty="0"/>
              <a:t>Re-establish personal contacts again</a:t>
            </a:r>
          </a:p>
          <a:p>
            <a:r>
              <a:rPr lang="en-US" sz="2300" b="1" dirty="0"/>
              <a:t>Authentic and natural experience </a:t>
            </a:r>
          </a:p>
          <a:p>
            <a:r>
              <a:rPr lang="en-US" sz="2300" b="1" dirty="0"/>
              <a:t>With own mobile phone many functions can be activated, without having to touch surfaces touched by many other people.</a:t>
            </a:r>
          </a:p>
          <a:p>
            <a:r>
              <a:rPr lang="en-US" sz="2300" b="1" dirty="0"/>
              <a:t>Elevators can be used without having to touch the buttons/controls.</a:t>
            </a:r>
          </a:p>
          <a:p>
            <a:r>
              <a:rPr lang="en-US" sz="2300" b="1" dirty="0"/>
              <a:t>By avoiding physical contact with control panels safety and sanitation can be increased.</a:t>
            </a:r>
          </a:p>
        </p:txBody>
      </p:sp>
    </p:spTree>
    <p:extLst>
      <p:ext uri="{BB962C8B-B14F-4D97-AF65-F5344CB8AC3E}">
        <p14:creationId xmlns:p14="http://schemas.microsoft.com/office/powerpoint/2010/main" val="323558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08247-A313-4639-AA35-B5A224860D07}"/>
              </a:ext>
            </a:extLst>
          </p:cNvPr>
          <p:cNvSpPr>
            <a:spLocks noGrp="1"/>
          </p:cNvSpPr>
          <p:nvPr>
            <p:ph type="title"/>
          </p:nvPr>
        </p:nvSpPr>
        <p:spPr>
          <a:xfrm>
            <a:off x="3290068" y="419920"/>
            <a:ext cx="11598637" cy="1257300"/>
          </a:xfrm>
        </p:spPr>
        <p:txBody>
          <a:bodyPr/>
          <a:lstStyle/>
          <a:p>
            <a:r>
              <a:rPr lang="de-CH" sz="3500" dirty="0"/>
              <a:t>TOURISM PLANNING &amp; MARKET PRESENCE</a:t>
            </a:r>
            <a:endParaRPr lang="en-CH" sz="3500" dirty="0"/>
          </a:p>
        </p:txBody>
      </p:sp>
      <p:sp>
        <p:nvSpPr>
          <p:cNvPr id="3" name="Datumsplatzhalter 2">
            <a:extLst>
              <a:ext uri="{FF2B5EF4-FFF2-40B4-BE49-F238E27FC236}">
                <a16:creationId xmlns:a16="http://schemas.microsoft.com/office/drawing/2014/main" id="{BAAEDD7D-0708-405D-8894-581C51453567}"/>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6EFCAEC5-0A9A-436D-843D-69C18F1D844E}"/>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10696415-F128-4DB9-A7AA-51EF6B7D1C78}"/>
              </a:ext>
            </a:extLst>
          </p:cNvPr>
          <p:cNvSpPr>
            <a:spLocks noGrp="1"/>
          </p:cNvSpPr>
          <p:nvPr>
            <p:ph type="sldNum" sz="quarter" idx="12"/>
          </p:nvPr>
        </p:nvSpPr>
        <p:spPr/>
        <p:txBody>
          <a:bodyPr/>
          <a:lstStyle/>
          <a:p>
            <a:fld id="{437794D7-DC86-9A4E-9C9F-0B324FE8876A}" type="slidenum">
              <a:rPr lang="en-US" smtClean="0"/>
              <a:pPr/>
              <a:t>64</a:t>
            </a:fld>
            <a:endParaRPr lang="en-US" dirty="0"/>
          </a:p>
        </p:txBody>
      </p:sp>
      <p:sp>
        <p:nvSpPr>
          <p:cNvPr id="7" name="Content Placeholder 2">
            <a:extLst>
              <a:ext uri="{FF2B5EF4-FFF2-40B4-BE49-F238E27FC236}">
                <a16:creationId xmlns:a16="http://schemas.microsoft.com/office/drawing/2014/main" id="{F576B8FB-6A1B-43FC-8E72-7609D1632AC4}"/>
              </a:ext>
            </a:extLst>
          </p:cNvPr>
          <p:cNvSpPr txBox="1">
            <a:spLocks/>
          </p:cNvSpPr>
          <p:nvPr/>
        </p:nvSpPr>
        <p:spPr>
          <a:xfrm>
            <a:off x="0" y="781326"/>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POST-COVID19 SOCIAL DISTANCING AT RESTAURANTS AND AT BIG EVENTS</a:t>
            </a:r>
          </a:p>
          <a:p>
            <a:r>
              <a:rPr lang="en-US" sz="2400" b="1" dirty="0"/>
              <a:t>Make masks and gloves available to associates and guests.</a:t>
            </a:r>
          </a:p>
          <a:p>
            <a:r>
              <a:rPr lang="en-US" sz="2400" b="1" dirty="0"/>
              <a:t>Pay attention to indoor air quality. Regular opening of the windows and/or the use of ventilation systems (air conditioning, air purifier) with good filters, can protect people from the spreading of the Sars-CoV2-virus. The filters should also clean the outdoor air introduced into indoor environments. A common ventilation rate of the HVAC of 2’000 m3/h will change ten times (ACH, Air Change per hour) a room of 200 m3 (8m*8m*3.125m).</a:t>
            </a:r>
          </a:p>
          <a:p>
            <a:r>
              <a:rPr lang="en-US" sz="2400" b="1" dirty="0"/>
              <a:t>Obtain hygiene labels to signal high hygiene standards. </a:t>
            </a:r>
            <a:r>
              <a:rPr lang="en-US" sz="2300" b="1" dirty="0"/>
              <a:t>During the summer is easier to reverse the lockdown. During the autumn and winter there are more risks due to other flu or a second wave of the COVID-19 virus. Moreover, more vaccinations against the normal flu could be intensified before the coming winters to reduce the number of potential patients in case of a second wave of COVID-19. Registration of guests (to allow contact tracing). Less tables/covers will be sold.</a:t>
            </a:r>
          </a:p>
        </p:txBody>
      </p:sp>
    </p:spTree>
    <p:extLst>
      <p:ext uri="{BB962C8B-B14F-4D97-AF65-F5344CB8AC3E}">
        <p14:creationId xmlns:p14="http://schemas.microsoft.com/office/powerpoint/2010/main" val="931476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19CB6B-10CA-46BF-973D-7263167AFF66}"/>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E55EDAD5-4017-4113-B32B-C1D5474D809C}"/>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4326A3EB-16E8-4813-8313-3F0A32B5386F}"/>
              </a:ext>
            </a:extLst>
          </p:cNvPr>
          <p:cNvSpPr>
            <a:spLocks noGrp="1"/>
          </p:cNvSpPr>
          <p:nvPr>
            <p:ph type="sldNum" sz="quarter" idx="12"/>
          </p:nvPr>
        </p:nvSpPr>
        <p:spPr/>
        <p:txBody>
          <a:bodyPr/>
          <a:lstStyle/>
          <a:p>
            <a:fld id="{437794D7-DC86-9A4E-9C9F-0B324FE8876A}" type="slidenum">
              <a:rPr lang="en-US" smtClean="0"/>
              <a:pPr/>
              <a:t>65</a:t>
            </a:fld>
            <a:endParaRPr lang="en-US" dirty="0"/>
          </a:p>
        </p:txBody>
      </p:sp>
      <p:cxnSp>
        <p:nvCxnSpPr>
          <p:cNvPr id="8" name="Gerade Verbindung mit Pfeil 7">
            <a:extLst>
              <a:ext uri="{FF2B5EF4-FFF2-40B4-BE49-F238E27FC236}">
                <a16:creationId xmlns:a16="http://schemas.microsoft.com/office/drawing/2014/main" id="{49F0EC01-A91C-4467-8685-A729267F391F}"/>
              </a:ext>
            </a:extLst>
          </p:cNvPr>
          <p:cNvCxnSpPr>
            <a:cxnSpLocks/>
          </p:cNvCxnSpPr>
          <p:nvPr/>
        </p:nvCxnSpPr>
        <p:spPr>
          <a:xfrm flipV="1">
            <a:off x="1105748" y="2429273"/>
            <a:ext cx="0" cy="3346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C1BE0DBD-FB8B-4067-8914-AE4EF52F3856}"/>
              </a:ext>
            </a:extLst>
          </p:cNvPr>
          <p:cNvCxnSpPr>
            <a:cxnSpLocks/>
          </p:cNvCxnSpPr>
          <p:nvPr/>
        </p:nvCxnSpPr>
        <p:spPr>
          <a:xfrm>
            <a:off x="1105748" y="5776154"/>
            <a:ext cx="3986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68411AA-6ED5-4E6C-A594-D79D34FD0C72}"/>
              </a:ext>
            </a:extLst>
          </p:cNvPr>
          <p:cNvCxnSpPr>
            <a:cxnSpLocks/>
          </p:cNvCxnSpPr>
          <p:nvPr/>
        </p:nvCxnSpPr>
        <p:spPr>
          <a:xfrm flipV="1">
            <a:off x="1298878" y="2755864"/>
            <a:ext cx="3661400" cy="2959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A86C102-B75D-48E7-B03B-FDD50EE990A7}"/>
              </a:ext>
            </a:extLst>
          </p:cNvPr>
          <p:cNvCxnSpPr/>
          <p:nvPr/>
        </p:nvCxnSpPr>
        <p:spPr>
          <a:xfrm>
            <a:off x="1616214" y="2606826"/>
            <a:ext cx="3289176" cy="2885243"/>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9279EA0B-8CEA-4DCE-83A6-2DE664A2191E}"/>
              </a:ext>
            </a:extLst>
          </p:cNvPr>
          <p:cNvSpPr txBox="1"/>
          <p:nvPr/>
        </p:nvSpPr>
        <p:spPr>
          <a:xfrm>
            <a:off x="780978" y="2074166"/>
            <a:ext cx="657552" cy="369332"/>
          </a:xfrm>
          <a:prstGeom prst="rect">
            <a:avLst/>
          </a:prstGeom>
          <a:noFill/>
        </p:spPr>
        <p:txBody>
          <a:bodyPr wrap="none" rtlCol="0">
            <a:spAutoFit/>
          </a:bodyPr>
          <a:lstStyle/>
          <a:p>
            <a:r>
              <a:rPr lang="de-CH" b="1" dirty="0"/>
              <a:t>Price</a:t>
            </a:r>
            <a:endParaRPr lang="en-CH" b="1" dirty="0"/>
          </a:p>
        </p:txBody>
      </p:sp>
      <p:sp>
        <p:nvSpPr>
          <p:cNvPr id="13" name="Textfeld 12">
            <a:extLst>
              <a:ext uri="{FF2B5EF4-FFF2-40B4-BE49-F238E27FC236}">
                <a16:creationId xmlns:a16="http://schemas.microsoft.com/office/drawing/2014/main" id="{49C058C8-2C12-4BF5-9602-A5A9634FC2CF}"/>
              </a:ext>
            </a:extLst>
          </p:cNvPr>
          <p:cNvSpPr txBox="1"/>
          <p:nvPr/>
        </p:nvSpPr>
        <p:spPr>
          <a:xfrm>
            <a:off x="4960278" y="2443498"/>
            <a:ext cx="829073" cy="369332"/>
          </a:xfrm>
          <a:prstGeom prst="rect">
            <a:avLst/>
          </a:prstGeom>
          <a:noFill/>
        </p:spPr>
        <p:txBody>
          <a:bodyPr wrap="none" rtlCol="0">
            <a:spAutoFit/>
          </a:bodyPr>
          <a:lstStyle/>
          <a:p>
            <a:r>
              <a:rPr lang="de-CH" b="1" dirty="0"/>
              <a:t>Supply</a:t>
            </a:r>
            <a:endParaRPr lang="en-CH" b="1" dirty="0"/>
          </a:p>
        </p:txBody>
      </p:sp>
      <p:sp>
        <p:nvSpPr>
          <p:cNvPr id="14" name="Textfeld 13">
            <a:extLst>
              <a:ext uri="{FF2B5EF4-FFF2-40B4-BE49-F238E27FC236}">
                <a16:creationId xmlns:a16="http://schemas.microsoft.com/office/drawing/2014/main" id="{4265CB58-4177-48CA-9377-B0BA06F02F09}"/>
              </a:ext>
            </a:extLst>
          </p:cNvPr>
          <p:cNvSpPr txBox="1"/>
          <p:nvPr/>
        </p:nvSpPr>
        <p:spPr>
          <a:xfrm>
            <a:off x="670669" y="1300401"/>
            <a:ext cx="5032147" cy="707886"/>
          </a:xfrm>
          <a:prstGeom prst="rect">
            <a:avLst/>
          </a:prstGeom>
          <a:noFill/>
        </p:spPr>
        <p:txBody>
          <a:bodyPr wrap="none" rtlCol="0">
            <a:spAutoFit/>
          </a:bodyPr>
          <a:lstStyle/>
          <a:p>
            <a:r>
              <a:rPr lang="de-CH" sz="2000" b="1" dirty="0"/>
              <a:t>Supply and Demand on a </a:t>
            </a:r>
            <a:r>
              <a:rPr lang="de-CH" sz="2000" b="1" dirty="0" err="1"/>
              <a:t>Competitive</a:t>
            </a:r>
            <a:r>
              <a:rPr lang="de-CH" sz="2000" b="1" dirty="0"/>
              <a:t> Market</a:t>
            </a:r>
          </a:p>
          <a:p>
            <a:r>
              <a:rPr lang="de-CH" sz="2000" b="1" dirty="0" err="1"/>
              <a:t>with</a:t>
            </a:r>
            <a:r>
              <a:rPr lang="de-CH" sz="2000" b="1" dirty="0"/>
              <a:t> mass-</a:t>
            </a:r>
            <a:r>
              <a:rPr lang="de-CH" sz="2000" b="1" dirty="0" err="1"/>
              <a:t>tourism</a:t>
            </a:r>
            <a:r>
              <a:rPr lang="de-CH" sz="2000" b="1" dirty="0"/>
              <a:t>, </a:t>
            </a:r>
            <a:r>
              <a:rPr lang="de-CH" sz="2000" b="1" dirty="0" err="1"/>
              <a:t>low</a:t>
            </a:r>
            <a:r>
              <a:rPr lang="de-CH" sz="2000" b="1" dirty="0"/>
              <a:t> </a:t>
            </a:r>
            <a:r>
              <a:rPr lang="de-CH" sz="2000" b="1" dirty="0" err="1"/>
              <a:t>cost</a:t>
            </a:r>
            <a:r>
              <a:rPr lang="de-CH" sz="2000" b="1" dirty="0"/>
              <a:t> </a:t>
            </a:r>
            <a:r>
              <a:rPr lang="de-CH" sz="2000" b="1" dirty="0" err="1"/>
              <a:t>airlines</a:t>
            </a:r>
            <a:r>
              <a:rPr lang="de-CH" sz="2000" b="1" dirty="0"/>
              <a:t> </a:t>
            </a:r>
            <a:r>
              <a:rPr lang="de-CH" sz="2000" b="1" dirty="0" err="1"/>
              <a:t>booming</a:t>
            </a:r>
            <a:endParaRPr lang="en-CH" sz="2000" b="1" dirty="0"/>
          </a:p>
        </p:txBody>
      </p:sp>
      <p:cxnSp>
        <p:nvCxnSpPr>
          <p:cNvPr id="15" name="Gerader Verbinder 14">
            <a:extLst>
              <a:ext uri="{FF2B5EF4-FFF2-40B4-BE49-F238E27FC236}">
                <a16:creationId xmlns:a16="http://schemas.microsoft.com/office/drawing/2014/main" id="{46C9D419-1CB4-4CF6-97BC-03DA1B6D57C9}"/>
              </a:ext>
            </a:extLst>
          </p:cNvPr>
          <p:cNvCxnSpPr/>
          <p:nvPr/>
        </p:nvCxnSpPr>
        <p:spPr>
          <a:xfrm flipH="1">
            <a:off x="1105748" y="4102713"/>
            <a:ext cx="223606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A8FC041F-5616-4D56-983D-54D144523F11}"/>
              </a:ext>
            </a:extLst>
          </p:cNvPr>
          <p:cNvSpPr txBox="1"/>
          <p:nvPr/>
        </p:nvSpPr>
        <p:spPr>
          <a:xfrm>
            <a:off x="-82400" y="3910112"/>
            <a:ext cx="1271502" cy="615553"/>
          </a:xfrm>
          <a:prstGeom prst="rect">
            <a:avLst/>
          </a:prstGeom>
          <a:noFill/>
        </p:spPr>
        <p:txBody>
          <a:bodyPr wrap="none" rtlCol="0">
            <a:spAutoFit/>
          </a:bodyPr>
          <a:lstStyle/>
          <a:p>
            <a:pPr algn="ctr"/>
            <a:r>
              <a:rPr lang="de-CH" sz="1700" b="1" dirty="0"/>
              <a:t>Equilibrium </a:t>
            </a:r>
          </a:p>
          <a:p>
            <a:pPr algn="ctr"/>
            <a:r>
              <a:rPr lang="de-CH" sz="1700" b="1" dirty="0"/>
              <a:t>Price</a:t>
            </a:r>
            <a:endParaRPr lang="en-CH" sz="1700" b="1" dirty="0"/>
          </a:p>
        </p:txBody>
      </p:sp>
      <p:sp>
        <p:nvSpPr>
          <p:cNvPr id="17" name="Textfeld 16">
            <a:extLst>
              <a:ext uri="{FF2B5EF4-FFF2-40B4-BE49-F238E27FC236}">
                <a16:creationId xmlns:a16="http://schemas.microsoft.com/office/drawing/2014/main" id="{3344398D-293B-4C8A-96BD-559F9F4736EE}"/>
              </a:ext>
            </a:extLst>
          </p:cNvPr>
          <p:cNvSpPr txBox="1"/>
          <p:nvPr/>
        </p:nvSpPr>
        <p:spPr>
          <a:xfrm>
            <a:off x="4905390" y="5080114"/>
            <a:ext cx="994183" cy="369332"/>
          </a:xfrm>
          <a:prstGeom prst="rect">
            <a:avLst/>
          </a:prstGeom>
          <a:noFill/>
        </p:spPr>
        <p:txBody>
          <a:bodyPr wrap="none" rtlCol="0">
            <a:spAutoFit/>
          </a:bodyPr>
          <a:lstStyle/>
          <a:p>
            <a:r>
              <a:rPr lang="de-CH" b="1" dirty="0"/>
              <a:t>Demand</a:t>
            </a:r>
            <a:endParaRPr lang="en-CH" b="1" dirty="0"/>
          </a:p>
        </p:txBody>
      </p:sp>
      <p:sp>
        <p:nvSpPr>
          <p:cNvPr id="18" name="Textfeld 17">
            <a:extLst>
              <a:ext uri="{FF2B5EF4-FFF2-40B4-BE49-F238E27FC236}">
                <a16:creationId xmlns:a16="http://schemas.microsoft.com/office/drawing/2014/main" id="{AC2D0409-15A1-4E76-ABC7-7202E12575EB}"/>
              </a:ext>
            </a:extLst>
          </p:cNvPr>
          <p:cNvSpPr txBox="1"/>
          <p:nvPr/>
        </p:nvSpPr>
        <p:spPr>
          <a:xfrm>
            <a:off x="5156259" y="5586079"/>
            <a:ext cx="1027333" cy="369332"/>
          </a:xfrm>
          <a:prstGeom prst="rect">
            <a:avLst/>
          </a:prstGeom>
          <a:noFill/>
        </p:spPr>
        <p:txBody>
          <a:bodyPr wrap="none" rtlCol="0">
            <a:spAutoFit/>
          </a:bodyPr>
          <a:lstStyle/>
          <a:p>
            <a:r>
              <a:rPr lang="de-CH" b="1" dirty="0" err="1"/>
              <a:t>Quantity</a:t>
            </a:r>
            <a:endParaRPr lang="en-CH" b="1" dirty="0"/>
          </a:p>
        </p:txBody>
      </p:sp>
      <p:sp>
        <p:nvSpPr>
          <p:cNvPr id="19" name="Rechtwinkliges Dreieck 18">
            <a:extLst>
              <a:ext uri="{FF2B5EF4-FFF2-40B4-BE49-F238E27FC236}">
                <a16:creationId xmlns:a16="http://schemas.microsoft.com/office/drawing/2014/main" id="{D2B9A4D3-7D59-493C-87BD-6B7ED71EF7B2}"/>
              </a:ext>
            </a:extLst>
          </p:cNvPr>
          <p:cNvSpPr/>
          <p:nvPr/>
        </p:nvSpPr>
        <p:spPr>
          <a:xfrm>
            <a:off x="1189102" y="2429273"/>
            <a:ext cx="1976263" cy="1590783"/>
          </a:xfrm>
          <a:prstGeom prst="rtTriangl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500" dirty="0">
              <a:solidFill>
                <a:schemeClr val="tx1"/>
              </a:solidFill>
            </a:endParaRPr>
          </a:p>
        </p:txBody>
      </p:sp>
      <p:sp>
        <p:nvSpPr>
          <p:cNvPr id="20" name="Rechtwinkliges Dreieck 19">
            <a:extLst>
              <a:ext uri="{FF2B5EF4-FFF2-40B4-BE49-F238E27FC236}">
                <a16:creationId xmlns:a16="http://schemas.microsoft.com/office/drawing/2014/main" id="{5FA0EFB7-238E-413E-B0CF-A06FBE7A186B}"/>
              </a:ext>
            </a:extLst>
          </p:cNvPr>
          <p:cNvSpPr/>
          <p:nvPr/>
        </p:nvSpPr>
        <p:spPr>
          <a:xfrm rot="5400000">
            <a:off x="1408597" y="3952227"/>
            <a:ext cx="1441077" cy="1880068"/>
          </a:xfrm>
          <a:prstGeom prst="r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Textfeld 20">
            <a:extLst>
              <a:ext uri="{FF2B5EF4-FFF2-40B4-BE49-F238E27FC236}">
                <a16:creationId xmlns:a16="http://schemas.microsoft.com/office/drawing/2014/main" id="{39206727-B01E-4550-93B2-110D22CFA48F}"/>
              </a:ext>
            </a:extLst>
          </p:cNvPr>
          <p:cNvSpPr txBox="1"/>
          <p:nvPr/>
        </p:nvSpPr>
        <p:spPr>
          <a:xfrm>
            <a:off x="1157048" y="4149352"/>
            <a:ext cx="1837707" cy="784830"/>
          </a:xfrm>
          <a:prstGeom prst="rect">
            <a:avLst/>
          </a:prstGeom>
          <a:noFill/>
        </p:spPr>
        <p:txBody>
          <a:bodyPr wrap="square" rtlCol="0">
            <a:spAutoFit/>
          </a:bodyPr>
          <a:lstStyle/>
          <a:p>
            <a:r>
              <a:rPr lang="de-CH" sz="1500" b="1" dirty="0"/>
              <a:t>Producer </a:t>
            </a:r>
            <a:r>
              <a:rPr lang="de-CH" sz="1500" b="1" dirty="0" err="1"/>
              <a:t>Rent</a:t>
            </a:r>
            <a:endParaRPr lang="de-CH" sz="1500" b="1" dirty="0"/>
          </a:p>
          <a:p>
            <a:r>
              <a:rPr lang="de-CH" sz="1500" b="1" dirty="0"/>
              <a:t>(Prices </a:t>
            </a:r>
            <a:r>
              <a:rPr lang="de-CH" sz="1500" b="1" dirty="0" err="1"/>
              <a:t>above</a:t>
            </a:r>
            <a:endParaRPr lang="de-CH" sz="1500" b="1" dirty="0"/>
          </a:p>
          <a:p>
            <a:r>
              <a:rPr lang="de-CH" sz="1500" b="1" dirty="0" err="1"/>
              <a:t>costs</a:t>
            </a:r>
            <a:r>
              <a:rPr lang="de-CH" sz="1500" b="1" dirty="0"/>
              <a:t>)</a:t>
            </a:r>
            <a:endParaRPr lang="en-CH" sz="1500" b="1" dirty="0"/>
          </a:p>
        </p:txBody>
      </p:sp>
      <p:sp>
        <p:nvSpPr>
          <p:cNvPr id="22" name="Textfeld 21">
            <a:extLst>
              <a:ext uri="{FF2B5EF4-FFF2-40B4-BE49-F238E27FC236}">
                <a16:creationId xmlns:a16="http://schemas.microsoft.com/office/drawing/2014/main" id="{40BD8703-1A24-4B2D-BA00-C4EB790669D9}"/>
              </a:ext>
            </a:extLst>
          </p:cNvPr>
          <p:cNvSpPr txBox="1"/>
          <p:nvPr/>
        </p:nvSpPr>
        <p:spPr>
          <a:xfrm>
            <a:off x="1117485" y="3296425"/>
            <a:ext cx="1837707" cy="784830"/>
          </a:xfrm>
          <a:prstGeom prst="rect">
            <a:avLst/>
          </a:prstGeom>
          <a:noFill/>
        </p:spPr>
        <p:txBody>
          <a:bodyPr wrap="square" rtlCol="0">
            <a:spAutoFit/>
          </a:bodyPr>
          <a:lstStyle/>
          <a:p>
            <a:r>
              <a:rPr lang="de-CH" sz="1500" b="1" dirty="0"/>
              <a:t>Consumer </a:t>
            </a:r>
            <a:r>
              <a:rPr lang="de-CH" sz="1500" b="1" dirty="0" err="1"/>
              <a:t>Rent</a:t>
            </a:r>
            <a:endParaRPr lang="de-CH" sz="1500" b="1" dirty="0"/>
          </a:p>
          <a:p>
            <a:r>
              <a:rPr lang="de-CH" sz="1500" b="1" dirty="0"/>
              <a:t>(</a:t>
            </a:r>
            <a:r>
              <a:rPr lang="de-CH" sz="1500" b="1" dirty="0" err="1"/>
              <a:t>market</a:t>
            </a:r>
            <a:r>
              <a:rPr lang="de-CH" sz="1500" b="1" dirty="0"/>
              <a:t> </a:t>
            </a:r>
            <a:r>
              <a:rPr lang="de-CH" sz="1500" b="1" dirty="0" err="1"/>
              <a:t>price</a:t>
            </a:r>
            <a:endParaRPr lang="de-CH" sz="1500" b="1" dirty="0"/>
          </a:p>
          <a:p>
            <a:r>
              <a:rPr lang="de-CH" sz="1500" b="1" dirty="0" err="1"/>
              <a:t>below</a:t>
            </a:r>
            <a:r>
              <a:rPr lang="de-CH" sz="1500" b="1" dirty="0"/>
              <a:t> </a:t>
            </a:r>
            <a:r>
              <a:rPr lang="de-CH" sz="1500" b="1" dirty="0" err="1"/>
              <a:t>ability</a:t>
            </a:r>
            <a:r>
              <a:rPr lang="de-CH" sz="1500" b="1" dirty="0"/>
              <a:t> </a:t>
            </a:r>
            <a:r>
              <a:rPr lang="de-CH" sz="1500" b="1" dirty="0" err="1"/>
              <a:t>to</a:t>
            </a:r>
            <a:r>
              <a:rPr lang="de-CH" sz="1500" b="1" dirty="0"/>
              <a:t> </a:t>
            </a:r>
            <a:r>
              <a:rPr lang="de-CH" sz="1500" b="1" dirty="0" err="1"/>
              <a:t>pay</a:t>
            </a:r>
            <a:r>
              <a:rPr lang="de-CH" sz="1500" b="1" dirty="0"/>
              <a:t>)</a:t>
            </a:r>
          </a:p>
        </p:txBody>
      </p:sp>
      <p:cxnSp>
        <p:nvCxnSpPr>
          <p:cNvPr id="23" name="Gerader Verbinder 22">
            <a:extLst>
              <a:ext uri="{FF2B5EF4-FFF2-40B4-BE49-F238E27FC236}">
                <a16:creationId xmlns:a16="http://schemas.microsoft.com/office/drawing/2014/main" id="{401F43FB-B18D-458B-8595-1BB07215964D}"/>
              </a:ext>
            </a:extLst>
          </p:cNvPr>
          <p:cNvCxnSpPr/>
          <p:nvPr/>
        </p:nvCxnSpPr>
        <p:spPr>
          <a:xfrm>
            <a:off x="3341809" y="4102713"/>
            <a:ext cx="0" cy="1673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F90E7271-36ED-45EF-A32A-234EE4FEE23C}"/>
              </a:ext>
            </a:extLst>
          </p:cNvPr>
          <p:cNvCxnSpPr>
            <a:cxnSpLocks/>
          </p:cNvCxnSpPr>
          <p:nvPr/>
        </p:nvCxnSpPr>
        <p:spPr>
          <a:xfrm flipV="1">
            <a:off x="6924722" y="2441540"/>
            <a:ext cx="0" cy="3346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CBCE1A15-36BB-4F29-B737-7379A1E990ED}"/>
              </a:ext>
            </a:extLst>
          </p:cNvPr>
          <p:cNvCxnSpPr>
            <a:cxnSpLocks/>
          </p:cNvCxnSpPr>
          <p:nvPr/>
        </p:nvCxnSpPr>
        <p:spPr>
          <a:xfrm>
            <a:off x="6924722" y="5788421"/>
            <a:ext cx="3986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9739D3A1-1CD7-4426-A664-662C1E14BEA6}"/>
              </a:ext>
            </a:extLst>
          </p:cNvPr>
          <p:cNvCxnSpPr>
            <a:cxnSpLocks/>
          </p:cNvCxnSpPr>
          <p:nvPr/>
        </p:nvCxnSpPr>
        <p:spPr>
          <a:xfrm flipV="1">
            <a:off x="7117852" y="2768131"/>
            <a:ext cx="3661400" cy="2959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393AD3D8-6CA8-443D-950A-C52BE64C8741}"/>
              </a:ext>
            </a:extLst>
          </p:cNvPr>
          <p:cNvCxnSpPr>
            <a:cxnSpLocks/>
          </p:cNvCxnSpPr>
          <p:nvPr/>
        </p:nvCxnSpPr>
        <p:spPr>
          <a:xfrm>
            <a:off x="7341547" y="2718403"/>
            <a:ext cx="3382817" cy="2785933"/>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9DFFF196-AAC0-4193-A3E7-97E1984C00E2}"/>
              </a:ext>
            </a:extLst>
          </p:cNvPr>
          <p:cNvSpPr txBox="1"/>
          <p:nvPr/>
        </p:nvSpPr>
        <p:spPr>
          <a:xfrm>
            <a:off x="6599952" y="2086433"/>
            <a:ext cx="649537" cy="369332"/>
          </a:xfrm>
          <a:prstGeom prst="rect">
            <a:avLst/>
          </a:prstGeom>
          <a:noFill/>
        </p:spPr>
        <p:txBody>
          <a:bodyPr wrap="none" rtlCol="0">
            <a:spAutoFit/>
          </a:bodyPr>
          <a:lstStyle/>
          <a:p>
            <a:r>
              <a:rPr lang="de-CH" dirty="0"/>
              <a:t>Price</a:t>
            </a:r>
            <a:endParaRPr lang="en-CH" dirty="0"/>
          </a:p>
        </p:txBody>
      </p:sp>
      <p:sp>
        <p:nvSpPr>
          <p:cNvPr id="29" name="Textfeld 28">
            <a:extLst>
              <a:ext uri="{FF2B5EF4-FFF2-40B4-BE49-F238E27FC236}">
                <a16:creationId xmlns:a16="http://schemas.microsoft.com/office/drawing/2014/main" id="{36915C06-A048-47C8-B988-497F1949E1CD}"/>
              </a:ext>
            </a:extLst>
          </p:cNvPr>
          <p:cNvSpPr txBox="1"/>
          <p:nvPr/>
        </p:nvSpPr>
        <p:spPr>
          <a:xfrm>
            <a:off x="10779252" y="2455765"/>
            <a:ext cx="829073" cy="369332"/>
          </a:xfrm>
          <a:prstGeom prst="rect">
            <a:avLst/>
          </a:prstGeom>
          <a:noFill/>
        </p:spPr>
        <p:txBody>
          <a:bodyPr wrap="none" rtlCol="0">
            <a:spAutoFit/>
          </a:bodyPr>
          <a:lstStyle/>
          <a:p>
            <a:r>
              <a:rPr lang="de-CH" b="1" dirty="0"/>
              <a:t>Supply</a:t>
            </a:r>
            <a:endParaRPr lang="en-CH" b="1" dirty="0"/>
          </a:p>
        </p:txBody>
      </p:sp>
      <p:sp>
        <p:nvSpPr>
          <p:cNvPr id="30" name="Textfeld 29">
            <a:extLst>
              <a:ext uri="{FF2B5EF4-FFF2-40B4-BE49-F238E27FC236}">
                <a16:creationId xmlns:a16="http://schemas.microsoft.com/office/drawing/2014/main" id="{DCE5C6D5-8C02-42A5-90DE-78F4F86D0134}"/>
              </a:ext>
            </a:extLst>
          </p:cNvPr>
          <p:cNvSpPr txBox="1"/>
          <p:nvPr/>
        </p:nvSpPr>
        <p:spPr>
          <a:xfrm>
            <a:off x="6465348" y="1383416"/>
            <a:ext cx="5744393" cy="707886"/>
          </a:xfrm>
          <a:prstGeom prst="rect">
            <a:avLst/>
          </a:prstGeom>
          <a:noFill/>
        </p:spPr>
        <p:txBody>
          <a:bodyPr wrap="none" rtlCol="0">
            <a:spAutoFit/>
          </a:bodyPr>
          <a:lstStyle/>
          <a:p>
            <a:r>
              <a:rPr lang="de-CH" sz="2000" b="1" dirty="0"/>
              <a:t>Supply and Demand </a:t>
            </a:r>
            <a:r>
              <a:rPr lang="de-CH" sz="2000" b="1" dirty="0" err="1"/>
              <a:t>with</a:t>
            </a:r>
            <a:r>
              <a:rPr lang="de-CH" sz="2000" b="1" dirty="0"/>
              <a:t> social </a:t>
            </a:r>
            <a:r>
              <a:rPr lang="de-CH" sz="2000" b="1" dirty="0" err="1"/>
              <a:t>distancing</a:t>
            </a:r>
            <a:r>
              <a:rPr lang="de-CH" sz="2000" b="1" dirty="0"/>
              <a:t>, </a:t>
            </a:r>
            <a:r>
              <a:rPr lang="de-CH" sz="2000" b="1" dirty="0" err="1"/>
              <a:t>exclusive</a:t>
            </a:r>
            <a:endParaRPr lang="de-CH" sz="2000" b="1" dirty="0"/>
          </a:p>
          <a:p>
            <a:r>
              <a:rPr lang="de-CH" sz="2000" b="1" dirty="0"/>
              <a:t>limited </a:t>
            </a:r>
            <a:r>
              <a:rPr lang="de-CH" sz="2000" b="1" dirty="0" err="1"/>
              <a:t>offerings</a:t>
            </a:r>
            <a:r>
              <a:rPr lang="de-CH" sz="2000" b="1" dirty="0"/>
              <a:t>, </a:t>
            </a:r>
            <a:r>
              <a:rPr lang="de-CH" sz="2000" b="1" dirty="0" err="1"/>
              <a:t>less</a:t>
            </a:r>
            <a:r>
              <a:rPr lang="de-CH" sz="2000" b="1" dirty="0"/>
              <a:t> </a:t>
            </a:r>
            <a:r>
              <a:rPr lang="de-CH" sz="2000" b="1" dirty="0" err="1"/>
              <a:t>low-cost</a:t>
            </a:r>
            <a:r>
              <a:rPr lang="de-CH" sz="2000" b="1" dirty="0"/>
              <a:t> mass </a:t>
            </a:r>
            <a:r>
              <a:rPr lang="de-CH" sz="2000" b="1" dirty="0" err="1"/>
              <a:t>tourism</a:t>
            </a:r>
            <a:endParaRPr lang="en-CH" sz="2000" b="1" dirty="0"/>
          </a:p>
        </p:txBody>
      </p:sp>
      <p:cxnSp>
        <p:nvCxnSpPr>
          <p:cNvPr id="31" name="Gerader Verbinder 30">
            <a:extLst>
              <a:ext uri="{FF2B5EF4-FFF2-40B4-BE49-F238E27FC236}">
                <a16:creationId xmlns:a16="http://schemas.microsoft.com/office/drawing/2014/main" id="{2D8C82D6-230A-4658-94C3-8F0EDFB6378F}"/>
              </a:ext>
            </a:extLst>
          </p:cNvPr>
          <p:cNvCxnSpPr/>
          <p:nvPr/>
        </p:nvCxnSpPr>
        <p:spPr>
          <a:xfrm flipH="1">
            <a:off x="6924722" y="4114980"/>
            <a:ext cx="22360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52447B17-F1EF-4FB7-A1C3-456144A85EA8}"/>
              </a:ext>
            </a:extLst>
          </p:cNvPr>
          <p:cNvSpPr txBox="1"/>
          <p:nvPr/>
        </p:nvSpPr>
        <p:spPr>
          <a:xfrm>
            <a:off x="5729332" y="2893189"/>
            <a:ext cx="1333631" cy="646331"/>
          </a:xfrm>
          <a:prstGeom prst="rect">
            <a:avLst/>
          </a:prstGeom>
          <a:noFill/>
        </p:spPr>
        <p:txBody>
          <a:bodyPr wrap="square" rtlCol="0">
            <a:spAutoFit/>
          </a:bodyPr>
          <a:lstStyle/>
          <a:p>
            <a:pPr algn="ctr"/>
            <a:r>
              <a:rPr lang="de-CH" b="1" dirty="0"/>
              <a:t>Premium Price</a:t>
            </a:r>
            <a:endParaRPr lang="en-CH" b="1" dirty="0"/>
          </a:p>
        </p:txBody>
      </p:sp>
      <p:sp>
        <p:nvSpPr>
          <p:cNvPr id="33" name="Textfeld 32">
            <a:extLst>
              <a:ext uri="{FF2B5EF4-FFF2-40B4-BE49-F238E27FC236}">
                <a16:creationId xmlns:a16="http://schemas.microsoft.com/office/drawing/2014/main" id="{E8E8E517-A236-485C-858A-DB6A7B2CED99}"/>
              </a:ext>
            </a:extLst>
          </p:cNvPr>
          <p:cNvSpPr txBox="1"/>
          <p:nvPr/>
        </p:nvSpPr>
        <p:spPr>
          <a:xfrm>
            <a:off x="10724364" y="5092381"/>
            <a:ext cx="994183" cy="369332"/>
          </a:xfrm>
          <a:prstGeom prst="rect">
            <a:avLst/>
          </a:prstGeom>
          <a:noFill/>
        </p:spPr>
        <p:txBody>
          <a:bodyPr wrap="none" rtlCol="0">
            <a:spAutoFit/>
          </a:bodyPr>
          <a:lstStyle/>
          <a:p>
            <a:r>
              <a:rPr lang="de-CH" b="1" dirty="0"/>
              <a:t>Demand</a:t>
            </a:r>
            <a:endParaRPr lang="en-CH" b="1" dirty="0"/>
          </a:p>
        </p:txBody>
      </p:sp>
      <p:sp>
        <p:nvSpPr>
          <p:cNvPr id="34" name="Textfeld 33">
            <a:extLst>
              <a:ext uri="{FF2B5EF4-FFF2-40B4-BE49-F238E27FC236}">
                <a16:creationId xmlns:a16="http://schemas.microsoft.com/office/drawing/2014/main" id="{C3BB52E7-E33A-425F-9522-9430200DBD4B}"/>
              </a:ext>
            </a:extLst>
          </p:cNvPr>
          <p:cNvSpPr txBox="1"/>
          <p:nvPr/>
        </p:nvSpPr>
        <p:spPr>
          <a:xfrm>
            <a:off x="10975233" y="5598346"/>
            <a:ext cx="1027333" cy="369332"/>
          </a:xfrm>
          <a:prstGeom prst="rect">
            <a:avLst/>
          </a:prstGeom>
          <a:noFill/>
        </p:spPr>
        <p:txBody>
          <a:bodyPr wrap="none" rtlCol="0">
            <a:spAutoFit/>
          </a:bodyPr>
          <a:lstStyle/>
          <a:p>
            <a:r>
              <a:rPr lang="de-CH" b="1" dirty="0" err="1"/>
              <a:t>Quantity</a:t>
            </a:r>
            <a:endParaRPr lang="en-CH" b="1" dirty="0"/>
          </a:p>
        </p:txBody>
      </p:sp>
      <p:sp>
        <p:nvSpPr>
          <p:cNvPr id="35" name="Rechtwinkliges Dreieck 34">
            <a:extLst>
              <a:ext uri="{FF2B5EF4-FFF2-40B4-BE49-F238E27FC236}">
                <a16:creationId xmlns:a16="http://schemas.microsoft.com/office/drawing/2014/main" id="{5B45AAF8-B560-48E0-B6A7-0FB44657732F}"/>
              </a:ext>
            </a:extLst>
          </p:cNvPr>
          <p:cNvSpPr/>
          <p:nvPr/>
        </p:nvSpPr>
        <p:spPr>
          <a:xfrm>
            <a:off x="7008075" y="2406058"/>
            <a:ext cx="2082791" cy="1703508"/>
          </a:xfrm>
          <a:prstGeom prst="rtTriangl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500" dirty="0">
              <a:solidFill>
                <a:schemeClr val="tx1"/>
              </a:solidFill>
            </a:endParaRPr>
          </a:p>
        </p:txBody>
      </p:sp>
      <p:sp>
        <p:nvSpPr>
          <p:cNvPr id="36" name="Rechtwinkliges Dreieck 35">
            <a:extLst>
              <a:ext uri="{FF2B5EF4-FFF2-40B4-BE49-F238E27FC236}">
                <a16:creationId xmlns:a16="http://schemas.microsoft.com/office/drawing/2014/main" id="{6CD07B0E-A951-49AC-AAA4-AF54F250F586}"/>
              </a:ext>
            </a:extLst>
          </p:cNvPr>
          <p:cNvSpPr/>
          <p:nvPr/>
        </p:nvSpPr>
        <p:spPr>
          <a:xfrm rot="5400000">
            <a:off x="7227571" y="3964494"/>
            <a:ext cx="1441077" cy="1880068"/>
          </a:xfrm>
          <a:prstGeom prst="r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cxnSp>
        <p:nvCxnSpPr>
          <p:cNvPr id="37" name="Gerader Verbinder 36">
            <a:extLst>
              <a:ext uri="{FF2B5EF4-FFF2-40B4-BE49-F238E27FC236}">
                <a16:creationId xmlns:a16="http://schemas.microsoft.com/office/drawing/2014/main" id="{92716CCD-EADA-41BD-9CD0-BCCFDFEA3043}"/>
              </a:ext>
            </a:extLst>
          </p:cNvPr>
          <p:cNvCxnSpPr>
            <a:cxnSpLocks/>
            <a:endCxn id="38" idx="0"/>
          </p:cNvCxnSpPr>
          <p:nvPr/>
        </p:nvCxnSpPr>
        <p:spPr>
          <a:xfrm flipH="1">
            <a:off x="7958960" y="3182371"/>
            <a:ext cx="37246" cy="261146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A5F5B1E6-D203-4354-9F2D-4DAE45F2925A}"/>
              </a:ext>
            </a:extLst>
          </p:cNvPr>
          <p:cNvSpPr txBox="1"/>
          <p:nvPr/>
        </p:nvSpPr>
        <p:spPr>
          <a:xfrm>
            <a:off x="7491684" y="5793831"/>
            <a:ext cx="934551" cy="584775"/>
          </a:xfrm>
          <a:prstGeom prst="rect">
            <a:avLst/>
          </a:prstGeom>
          <a:noFill/>
        </p:spPr>
        <p:txBody>
          <a:bodyPr wrap="none" rtlCol="0">
            <a:spAutoFit/>
          </a:bodyPr>
          <a:lstStyle/>
          <a:p>
            <a:pPr algn="ctr"/>
            <a:r>
              <a:rPr lang="de-CH" sz="1600" b="1" dirty="0"/>
              <a:t>Limited</a:t>
            </a:r>
          </a:p>
          <a:p>
            <a:pPr algn="ctr"/>
            <a:r>
              <a:rPr lang="de-CH" sz="1600" b="1" dirty="0" err="1"/>
              <a:t>Quantity</a:t>
            </a:r>
            <a:endParaRPr lang="en-CH" sz="1600" b="1" dirty="0"/>
          </a:p>
        </p:txBody>
      </p:sp>
      <p:cxnSp>
        <p:nvCxnSpPr>
          <p:cNvPr id="39" name="Gerader Verbinder 38">
            <a:extLst>
              <a:ext uri="{FF2B5EF4-FFF2-40B4-BE49-F238E27FC236}">
                <a16:creationId xmlns:a16="http://schemas.microsoft.com/office/drawing/2014/main" id="{ED531F34-B743-4F92-9724-3B0DCB65907B}"/>
              </a:ext>
            </a:extLst>
          </p:cNvPr>
          <p:cNvCxnSpPr/>
          <p:nvPr/>
        </p:nvCxnSpPr>
        <p:spPr>
          <a:xfrm flipH="1">
            <a:off x="6924720" y="3186989"/>
            <a:ext cx="107148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1D5FBDAA-E2AC-43AB-A566-EA8CE322514F}"/>
              </a:ext>
            </a:extLst>
          </p:cNvPr>
          <p:cNvSpPr/>
          <p:nvPr/>
        </p:nvSpPr>
        <p:spPr>
          <a:xfrm>
            <a:off x="7019409" y="3186989"/>
            <a:ext cx="921907" cy="92257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b="1" dirty="0" err="1">
                <a:solidFill>
                  <a:schemeClr val="tx1"/>
                </a:solidFill>
              </a:rPr>
              <a:t>gain</a:t>
            </a:r>
            <a:endParaRPr lang="de-CH" sz="1500" b="1" dirty="0">
              <a:solidFill>
                <a:schemeClr val="tx1"/>
              </a:solidFill>
            </a:endParaRPr>
          </a:p>
          <a:p>
            <a:pPr algn="ctr"/>
            <a:r>
              <a:rPr lang="de-CH" sz="1500" b="1" dirty="0" err="1">
                <a:solidFill>
                  <a:schemeClr val="tx1"/>
                </a:solidFill>
              </a:rPr>
              <a:t>of</a:t>
            </a:r>
            <a:r>
              <a:rPr lang="de-CH" sz="1500" b="1" dirty="0">
                <a:solidFill>
                  <a:schemeClr val="tx1"/>
                </a:solidFill>
              </a:rPr>
              <a:t> </a:t>
            </a:r>
            <a:r>
              <a:rPr lang="de-CH" sz="1500" b="1" dirty="0" err="1">
                <a:solidFill>
                  <a:schemeClr val="tx1"/>
                </a:solidFill>
              </a:rPr>
              <a:t>producer</a:t>
            </a:r>
            <a:r>
              <a:rPr lang="de-CH" sz="1500" b="1" dirty="0">
                <a:solidFill>
                  <a:schemeClr val="tx1"/>
                </a:solidFill>
              </a:rPr>
              <a:t> </a:t>
            </a:r>
            <a:r>
              <a:rPr lang="de-CH" sz="1500" b="1" dirty="0" err="1">
                <a:solidFill>
                  <a:schemeClr val="tx1"/>
                </a:solidFill>
              </a:rPr>
              <a:t>rent</a:t>
            </a:r>
            <a:endParaRPr lang="en-CH" sz="1500" b="1" dirty="0">
              <a:solidFill>
                <a:schemeClr val="tx1"/>
              </a:solidFill>
            </a:endParaRPr>
          </a:p>
        </p:txBody>
      </p:sp>
      <p:sp>
        <p:nvSpPr>
          <p:cNvPr id="41" name="Rechtwinkliges Dreieck 40">
            <a:extLst>
              <a:ext uri="{FF2B5EF4-FFF2-40B4-BE49-F238E27FC236}">
                <a16:creationId xmlns:a16="http://schemas.microsoft.com/office/drawing/2014/main" id="{15B0DEED-3827-445F-B4B8-4DD41EF0A215}"/>
              </a:ext>
            </a:extLst>
          </p:cNvPr>
          <p:cNvSpPr/>
          <p:nvPr/>
        </p:nvSpPr>
        <p:spPr>
          <a:xfrm rot="5400000">
            <a:off x="8179944" y="3996352"/>
            <a:ext cx="701514" cy="1039289"/>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42" name="Textfeld 41">
            <a:extLst>
              <a:ext uri="{FF2B5EF4-FFF2-40B4-BE49-F238E27FC236}">
                <a16:creationId xmlns:a16="http://schemas.microsoft.com/office/drawing/2014/main" id="{25382610-6C11-45A5-B5C4-4C9A6E59AA54}"/>
              </a:ext>
            </a:extLst>
          </p:cNvPr>
          <p:cNvSpPr txBox="1"/>
          <p:nvPr/>
        </p:nvSpPr>
        <p:spPr>
          <a:xfrm>
            <a:off x="7958960" y="4154277"/>
            <a:ext cx="908454" cy="553998"/>
          </a:xfrm>
          <a:prstGeom prst="rect">
            <a:avLst/>
          </a:prstGeom>
          <a:noFill/>
        </p:spPr>
        <p:txBody>
          <a:bodyPr wrap="none" rtlCol="0">
            <a:spAutoFit/>
          </a:bodyPr>
          <a:lstStyle/>
          <a:p>
            <a:r>
              <a:rPr lang="de-CH" sz="1500" b="1" dirty="0" err="1"/>
              <a:t>producer</a:t>
            </a:r>
            <a:endParaRPr lang="de-CH" sz="1500" b="1" dirty="0"/>
          </a:p>
          <a:p>
            <a:r>
              <a:rPr lang="de-CH" sz="1500" b="1" dirty="0" err="1"/>
              <a:t>rent</a:t>
            </a:r>
            <a:r>
              <a:rPr lang="de-CH" sz="1500" b="1" dirty="0"/>
              <a:t> </a:t>
            </a:r>
            <a:r>
              <a:rPr lang="de-CH" sz="1500" b="1" dirty="0" err="1"/>
              <a:t>loss</a:t>
            </a:r>
            <a:endParaRPr lang="en-CH" sz="1500" b="1" dirty="0"/>
          </a:p>
        </p:txBody>
      </p:sp>
      <p:sp>
        <p:nvSpPr>
          <p:cNvPr id="43" name="Rechtwinkliges Dreieck 42">
            <a:extLst>
              <a:ext uri="{FF2B5EF4-FFF2-40B4-BE49-F238E27FC236}">
                <a16:creationId xmlns:a16="http://schemas.microsoft.com/office/drawing/2014/main" id="{58F3C500-E202-4DBC-8BC2-72F3C893975A}"/>
              </a:ext>
            </a:extLst>
          </p:cNvPr>
          <p:cNvSpPr/>
          <p:nvPr/>
        </p:nvSpPr>
        <p:spPr>
          <a:xfrm>
            <a:off x="8019392" y="3257600"/>
            <a:ext cx="1071474" cy="889665"/>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500" dirty="0">
              <a:solidFill>
                <a:schemeClr val="tx1"/>
              </a:solidFill>
            </a:endParaRPr>
          </a:p>
        </p:txBody>
      </p:sp>
      <p:cxnSp>
        <p:nvCxnSpPr>
          <p:cNvPr id="44" name="Gerade Verbindung mit Pfeil 43">
            <a:extLst>
              <a:ext uri="{FF2B5EF4-FFF2-40B4-BE49-F238E27FC236}">
                <a16:creationId xmlns:a16="http://schemas.microsoft.com/office/drawing/2014/main" id="{337C1E8E-2C9A-481A-954E-521FE4D43BDA}"/>
              </a:ext>
            </a:extLst>
          </p:cNvPr>
          <p:cNvCxnSpPr>
            <a:cxnSpLocks/>
          </p:cNvCxnSpPr>
          <p:nvPr/>
        </p:nvCxnSpPr>
        <p:spPr>
          <a:xfrm flipH="1" flipV="1">
            <a:off x="7694399" y="3454925"/>
            <a:ext cx="988095" cy="803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35ADB031-C90B-47BC-99E7-2405617B2203}"/>
              </a:ext>
            </a:extLst>
          </p:cNvPr>
          <p:cNvSpPr txBox="1"/>
          <p:nvPr/>
        </p:nvSpPr>
        <p:spPr>
          <a:xfrm>
            <a:off x="6975933" y="2604143"/>
            <a:ext cx="980589" cy="553998"/>
          </a:xfrm>
          <a:prstGeom prst="rect">
            <a:avLst/>
          </a:prstGeom>
          <a:noFill/>
        </p:spPr>
        <p:txBody>
          <a:bodyPr wrap="none" rtlCol="0">
            <a:spAutoFit/>
          </a:bodyPr>
          <a:lstStyle/>
          <a:p>
            <a:r>
              <a:rPr lang="de-CH" sz="1500" b="1" dirty="0" err="1"/>
              <a:t>consumer</a:t>
            </a:r>
            <a:endParaRPr lang="de-CH" sz="1500" b="1" dirty="0"/>
          </a:p>
          <a:p>
            <a:r>
              <a:rPr lang="de-CH" sz="1500" b="1" dirty="0" err="1"/>
              <a:t>rent</a:t>
            </a:r>
            <a:r>
              <a:rPr lang="de-CH" sz="1500" b="1" dirty="0"/>
              <a:t> </a:t>
            </a:r>
            <a:r>
              <a:rPr lang="de-CH" sz="1500" b="1" dirty="0" err="1"/>
              <a:t>small</a:t>
            </a:r>
            <a:endParaRPr lang="en-CH" sz="1500" b="1" dirty="0"/>
          </a:p>
        </p:txBody>
      </p:sp>
      <p:sp>
        <p:nvSpPr>
          <p:cNvPr id="46" name="Titel 1">
            <a:extLst>
              <a:ext uri="{FF2B5EF4-FFF2-40B4-BE49-F238E27FC236}">
                <a16:creationId xmlns:a16="http://schemas.microsoft.com/office/drawing/2014/main" id="{7EEE383A-73C6-401A-AB60-BB160F08C3E6}"/>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
        <p:nvSpPr>
          <p:cNvPr id="47" name="Textfeld 15">
            <a:extLst>
              <a:ext uri="{FF2B5EF4-FFF2-40B4-BE49-F238E27FC236}">
                <a16:creationId xmlns:a16="http://schemas.microsoft.com/office/drawing/2014/main" id="{E6C9DC56-0714-4448-AF3C-116A3EE93771}"/>
              </a:ext>
            </a:extLst>
          </p:cNvPr>
          <p:cNvSpPr txBox="1"/>
          <p:nvPr/>
        </p:nvSpPr>
        <p:spPr>
          <a:xfrm>
            <a:off x="2719903" y="5784924"/>
            <a:ext cx="1179041" cy="877163"/>
          </a:xfrm>
          <a:prstGeom prst="rect">
            <a:avLst/>
          </a:prstGeom>
          <a:noFill/>
        </p:spPr>
        <p:txBody>
          <a:bodyPr wrap="none" rtlCol="0">
            <a:spAutoFit/>
          </a:bodyPr>
          <a:lstStyle/>
          <a:p>
            <a:pPr algn="ctr"/>
            <a:r>
              <a:rPr lang="de-CH" sz="1700" b="1" dirty="0"/>
              <a:t>Mass</a:t>
            </a:r>
          </a:p>
          <a:p>
            <a:pPr algn="ctr"/>
            <a:r>
              <a:rPr lang="de-CH" sz="1700" b="1" dirty="0"/>
              <a:t>Production</a:t>
            </a:r>
          </a:p>
          <a:p>
            <a:pPr algn="ctr"/>
            <a:endParaRPr lang="en-CH" sz="1700" b="1" dirty="0"/>
          </a:p>
        </p:txBody>
      </p:sp>
      <p:sp>
        <p:nvSpPr>
          <p:cNvPr id="48" name="Content Placeholder 2">
            <a:extLst>
              <a:ext uri="{FF2B5EF4-FFF2-40B4-BE49-F238E27FC236}">
                <a16:creationId xmlns:a16="http://schemas.microsoft.com/office/drawing/2014/main" id="{F734F2E2-391C-44BB-B7CF-FFD10C288943}"/>
              </a:ext>
            </a:extLst>
          </p:cNvPr>
          <p:cNvSpPr txBox="1">
            <a:spLocks/>
          </p:cNvSpPr>
          <p:nvPr/>
        </p:nvSpPr>
        <p:spPr>
          <a:xfrm>
            <a:off x="-18587" y="616560"/>
            <a:ext cx="10341428" cy="98679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500" b="1" u="sng" dirty="0"/>
              <a:t>QUALITY TOURISM OFFERING </a:t>
            </a:r>
          </a:p>
        </p:txBody>
      </p:sp>
    </p:spTree>
    <p:extLst>
      <p:ext uri="{BB962C8B-B14F-4D97-AF65-F5344CB8AC3E}">
        <p14:creationId xmlns:p14="http://schemas.microsoft.com/office/powerpoint/2010/main" val="34534690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Giampiero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66</a:t>
            </a:fld>
            <a:endParaRPr lang="en-US" dirty="0"/>
          </a:p>
        </p:txBody>
      </p:sp>
      <p:sp>
        <p:nvSpPr>
          <p:cNvPr id="8" name="Content Placeholder 2">
            <a:extLst>
              <a:ext uri="{FF2B5EF4-FFF2-40B4-BE49-F238E27FC236}">
                <a16:creationId xmlns:a16="http://schemas.microsoft.com/office/drawing/2014/main" id="{C5500CAB-04BF-40E4-BF9C-605592B3ED27}"/>
              </a:ext>
            </a:extLst>
          </p:cNvPr>
          <p:cNvSpPr txBox="1">
            <a:spLocks/>
          </p:cNvSpPr>
          <p:nvPr/>
        </p:nvSpPr>
        <p:spPr>
          <a:xfrm>
            <a:off x="135037" y="945032"/>
            <a:ext cx="11984637" cy="4525963"/>
          </a:xfrm>
          <a:prstGeom prst="rect">
            <a:avLst/>
          </a:prstGeom>
        </p:spPr>
        <p:txBody>
          <a:bodyPr>
            <a:normAutofit fontScale="925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MARKETING FOCUS ON AGE- &amp; PET-FRIENDLY BUILDINGS</a:t>
            </a:r>
          </a:p>
          <a:p>
            <a:r>
              <a:rPr lang="en-US" sz="2500" b="1" dirty="0">
                <a:latin typeface="Zona Pro Bold" panose="02010803040002020004" pitchFamily="50" charset="0"/>
              </a:rPr>
              <a:t>Considering the stable hotel room demand by the 65+ guests, the hotels need to be age-friendly:</a:t>
            </a:r>
          </a:p>
          <a:p>
            <a:r>
              <a:rPr lang="en-US" sz="2500" b="1" dirty="0">
                <a:latin typeface="Zona Pro Bold" panose="02010803040002020004" pitchFamily="50" charset="0"/>
              </a:rPr>
              <a:t>Age-friendly pavements, non-slipping flooring,</a:t>
            </a:r>
          </a:p>
          <a:p>
            <a:r>
              <a:rPr lang="en-US" sz="2500" b="1" dirty="0">
                <a:latin typeface="Zona Pro Bold" panose="02010803040002020004" pitchFamily="50" charset="0"/>
              </a:rPr>
              <a:t>Enough elevators, ramps, wide doorways,</a:t>
            </a:r>
          </a:p>
          <a:p>
            <a:r>
              <a:rPr lang="en-US" sz="2500" b="1" dirty="0">
                <a:latin typeface="Zona Pro Bold" panose="02010803040002020004" pitchFamily="50" charset="0"/>
              </a:rPr>
              <a:t>Adequate signage,</a:t>
            </a:r>
          </a:p>
          <a:p>
            <a:r>
              <a:rPr lang="en-US" sz="2500" b="1" dirty="0">
                <a:latin typeface="Zona Pro Bold" panose="02010803040002020004" pitchFamily="50" charset="0"/>
              </a:rPr>
              <a:t>Big outdoor spaces, rest areas with comfortable seating, plan a garden that fits into the environment, also with local plants/flowers/trees and is in harmony with the hotel property. </a:t>
            </a:r>
          </a:p>
          <a:p>
            <a:r>
              <a:rPr lang="en-US" sz="2500" b="1" dirty="0">
                <a:latin typeface="Zona Pro Bold" panose="02010803040002020004" pitchFamily="50" charset="0"/>
              </a:rPr>
              <a:t>Age-friendly vehicles/car-fleet</a:t>
            </a:r>
          </a:p>
          <a:p>
            <a:r>
              <a:rPr lang="en-US" sz="2500" b="1" dirty="0">
                <a:latin typeface="Zona Pro Bold" panose="02010803040002020004" pitchFamily="50" charset="0"/>
              </a:rPr>
              <a:t>With increased life-expectancy there is also the need to travel also with the pets (cats and dogs).</a:t>
            </a:r>
          </a:p>
        </p:txBody>
      </p:sp>
      <p:sp>
        <p:nvSpPr>
          <p:cNvPr id="9" name="Titel 1">
            <a:extLst>
              <a:ext uri="{FF2B5EF4-FFF2-40B4-BE49-F238E27FC236}">
                <a16:creationId xmlns:a16="http://schemas.microsoft.com/office/drawing/2014/main" id="{77D01CD6-C12F-4235-B09C-7B599A21719B}"/>
              </a:ext>
            </a:extLst>
          </p:cNvPr>
          <p:cNvSpPr txBox="1">
            <a:spLocks/>
          </p:cNvSpPr>
          <p:nvPr/>
        </p:nvSpPr>
        <p:spPr>
          <a:xfrm>
            <a:off x="3042834" y="435652"/>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endParaRPr lang="en-CH" sz="3900" dirty="0"/>
          </a:p>
        </p:txBody>
      </p:sp>
    </p:spTree>
    <p:extLst>
      <p:ext uri="{BB962C8B-B14F-4D97-AF65-F5344CB8AC3E}">
        <p14:creationId xmlns:p14="http://schemas.microsoft.com/office/powerpoint/2010/main" val="25959678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567EE5-C3AB-4679-9AFB-A8ED2C65FEE4}"/>
              </a:ext>
            </a:extLst>
          </p:cNvPr>
          <p:cNvSpPr>
            <a:spLocks noGrp="1"/>
          </p:cNvSpPr>
          <p:nvPr>
            <p:ph type="title"/>
          </p:nvPr>
        </p:nvSpPr>
        <p:spPr>
          <a:xfrm>
            <a:off x="3141283" y="382385"/>
            <a:ext cx="8674623" cy="1257300"/>
          </a:xfrm>
        </p:spPr>
        <p:txBody>
          <a:bodyPr/>
          <a:lstStyle/>
          <a:p>
            <a:r>
              <a:rPr lang="de-CH" sz="3500" dirty="0"/>
              <a:t>TOURISM PLANNING &amp; MARKET PRESENCE</a:t>
            </a:r>
          </a:p>
        </p:txBody>
      </p:sp>
      <p:sp>
        <p:nvSpPr>
          <p:cNvPr id="3" name="Datumsplatzhalter 2">
            <a:extLst>
              <a:ext uri="{FF2B5EF4-FFF2-40B4-BE49-F238E27FC236}">
                <a16:creationId xmlns:a16="http://schemas.microsoft.com/office/drawing/2014/main" id="{3ACBDE3E-4194-46B2-AF6B-F1FD39C75D02}"/>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F40B132E-19F5-4E5E-A124-B475DBA54E1A}"/>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1CBF79A-0734-484A-A6B8-30A4CB5BEB03}"/>
              </a:ext>
            </a:extLst>
          </p:cNvPr>
          <p:cNvSpPr>
            <a:spLocks noGrp="1"/>
          </p:cNvSpPr>
          <p:nvPr>
            <p:ph type="sldNum" sz="quarter" idx="12"/>
          </p:nvPr>
        </p:nvSpPr>
        <p:spPr/>
        <p:txBody>
          <a:bodyPr/>
          <a:lstStyle/>
          <a:p>
            <a:fld id="{437794D7-DC86-9A4E-9C9F-0B324FE8876A}" type="slidenum">
              <a:rPr lang="en-US" smtClean="0"/>
              <a:pPr/>
              <a:t>67</a:t>
            </a:fld>
            <a:endParaRPr lang="en-US" dirty="0"/>
          </a:p>
        </p:txBody>
      </p:sp>
      <p:sp>
        <p:nvSpPr>
          <p:cNvPr id="6" name="Content Placeholder 2">
            <a:extLst>
              <a:ext uri="{FF2B5EF4-FFF2-40B4-BE49-F238E27FC236}">
                <a16:creationId xmlns:a16="http://schemas.microsoft.com/office/drawing/2014/main" id="{F9D88644-FAEB-4F41-818B-2DCC36C1FEC3}"/>
              </a:ext>
            </a:extLst>
          </p:cNvPr>
          <p:cNvSpPr txBox="1">
            <a:spLocks/>
          </p:cNvSpPr>
          <p:nvPr/>
        </p:nvSpPr>
        <p:spPr>
          <a:xfrm>
            <a:off x="0" y="865261"/>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MARKETING FOCUS ON AGE- &amp; PET-FRIENDLY BUILDINGS</a:t>
            </a:r>
          </a:p>
          <a:p>
            <a:r>
              <a:rPr lang="en-US" sz="2400" b="1" dirty="0"/>
              <a:t>Demand for </a:t>
            </a:r>
            <a:r>
              <a:rPr lang="en-US" sz="2400" b="1" dirty="0" err="1"/>
              <a:t>hotelrooms</a:t>
            </a:r>
            <a:r>
              <a:rPr lang="en-US" sz="2400" b="1" dirty="0"/>
              <a:t> with beds will be requested by previously hospitalized patient, that want to recover from an operation but don’t need physiotherapy or rehabilitation.</a:t>
            </a:r>
          </a:p>
          <a:p>
            <a:r>
              <a:rPr lang="en-US" sz="2400" b="1" dirty="0"/>
              <a:t>Following the economic pressure on shorter hospital stays, the increase in demand for hotel rooms could be increase considerably.</a:t>
            </a:r>
          </a:p>
          <a:p>
            <a:r>
              <a:rPr lang="en-US" sz="2400" b="1" dirty="0">
                <a:latin typeface="Zona Pro Bold" panose="02010803040002020004" pitchFamily="50" charset="0"/>
              </a:rPr>
              <a:t>65+, 80+ guests will return soon, as they have the financial means to travel (guaranteed pension).</a:t>
            </a:r>
          </a:p>
          <a:p>
            <a:r>
              <a:rPr lang="en-US" sz="2400" b="1" dirty="0">
                <a:latin typeface="Zona Pro Bold" panose="02010803040002020004" pitchFamily="50" charset="0"/>
              </a:rPr>
              <a:t>65+, 80+ can do similar things as the middle-aged, as travelling and mobility is comfortable and easy as it has never been before. 80+ can still travel independently.</a:t>
            </a:r>
          </a:p>
          <a:p>
            <a:r>
              <a:rPr lang="en-US" sz="2400" b="1" dirty="0"/>
              <a:t>Younger travelers in the 18-35 age group, who appear to be less vulnerable to COVID-19 will begin travelling again.</a:t>
            </a:r>
            <a:endParaRPr lang="en-US" sz="2400" b="1" dirty="0">
              <a:latin typeface="Zona Pro Bold" panose="02010803040002020004" pitchFamily="50" charset="0"/>
            </a:endParaRPr>
          </a:p>
          <a:p>
            <a:r>
              <a:rPr lang="en-US" sz="2400" b="1" dirty="0">
                <a:latin typeface="Zona Pro Bold" panose="02010803040002020004" pitchFamily="50" charset="0"/>
              </a:rPr>
              <a:t>The hotels will need to invest in age-friendly pavements, non-slipping flooring,</a:t>
            </a:r>
          </a:p>
          <a:p>
            <a:r>
              <a:rPr lang="en-US" sz="2400" b="1" dirty="0">
                <a:latin typeface="Zona Pro Bold" panose="02010803040002020004" pitchFamily="50" charset="0"/>
              </a:rPr>
              <a:t>Enough elevators, ramps, wide doorways, adequate signage,</a:t>
            </a:r>
          </a:p>
        </p:txBody>
      </p:sp>
    </p:spTree>
    <p:extLst>
      <p:ext uri="{BB962C8B-B14F-4D97-AF65-F5344CB8AC3E}">
        <p14:creationId xmlns:p14="http://schemas.microsoft.com/office/powerpoint/2010/main" val="1947520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F664E-3D72-4119-9BB4-FE5122F186D7}"/>
              </a:ext>
            </a:extLst>
          </p:cNvPr>
          <p:cNvSpPr>
            <a:spLocks noGrp="1"/>
          </p:cNvSpPr>
          <p:nvPr>
            <p:ph type="title"/>
          </p:nvPr>
        </p:nvSpPr>
        <p:spPr>
          <a:xfrm>
            <a:off x="3226886" y="347896"/>
            <a:ext cx="9521705" cy="1257300"/>
          </a:xfrm>
        </p:spPr>
        <p:txBody>
          <a:bodyPr/>
          <a:lstStyle/>
          <a:p>
            <a:r>
              <a:rPr lang="de-CH" sz="3800" dirty="0"/>
              <a:t>TOURISM PLANNING &amp; MARKET PRESENCE</a:t>
            </a:r>
          </a:p>
        </p:txBody>
      </p:sp>
      <p:sp>
        <p:nvSpPr>
          <p:cNvPr id="3" name="Datumsplatzhalter 2">
            <a:extLst>
              <a:ext uri="{FF2B5EF4-FFF2-40B4-BE49-F238E27FC236}">
                <a16:creationId xmlns:a16="http://schemas.microsoft.com/office/drawing/2014/main" id="{4D2BF6EF-BF9E-4607-84C8-84AB33B68F05}"/>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340A3EC9-2BD1-41D0-9743-D291A732BFE3}"/>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8F49EABB-0D9C-4971-9DCE-CB970C90D467}"/>
              </a:ext>
            </a:extLst>
          </p:cNvPr>
          <p:cNvSpPr>
            <a:spLocks noGrp="1"/>
          </p:cNvSpPr>
          <p:nvPr>
            <p:ph type="sldNum" sz="quarter" idx="12"/>
          </p:nvPr>
        </p:nvSpPr>
        <p:spPr/>
        <p:txBody>
          <a:bodyPr/>
          <a:lstStyle/>
          <a:p>
            <a:fld id="{437794D7-DC86-9A4E-9C9F-0B324FE8876A}" type="slidenum">
              <a:rPr lang="en-US" smtClean="0"/>
              <a:pPr/>
              <a:t>68</a:t>
            </a:fld>
            <a:endParaRPr lang="en-US" dirty="0"/>
          </a:p>
        </p:txBody>
      </p:sp>
      <p:sp>
        <p:nvSpPr>
          <p:cNvPr id="6" name="Rechteck 5">
            <a:extLst>
              <a:ext uri="{FF2B5EF4-FFF2-40B4-BE49-F238E27FC236}">
                <a16:creationId xmlns:a16="http://schemas.microsoft.com/office/drawing/2014/main" id="{371B942F-A587-4FCD-891B-13402BD97508}"/>
              </a:ext>
            </a:extLst>
          </p:cNvPr>
          <p:cNvSpPr/>
          <p:nvPr/>
        </p:nvSpPr>
        <p:spPr>
          <a:xfrm>
            <a:off x="3048000" y="3105835"/>
            <a:ext cx="6096000" cy="369332"/>
          </a:xfrm>
          <a:prstGeom prst="rect">
            <a:avLst/>
          </a:prstGeom>
        </p:spPr>
        <p:txBody>
          <a:bodyPr>
            <a:spAutoFit/>
          </a:bodyPr>
          <a:lstStyle/>
          <a:p>
            <a:endParaRPr lang="en-US" b="1" dirty="0"/>
          </a:p>
        </p:txBody>
      </p:sp>
      <p:sp>
        <p:nvSpPr>
          <p:cNvPr id="7" name="Content Placeholder 2">
            <a:extLst>
              <a:ext uri="{FF2B5EF4-FFF2-40B4-BE49-F238E27FC236}">
                <a16:creationId xmlns:a16="http://schemas.microsoft.com/office/drawing/2014/main" id="{98C7BDA8-880A-4FDC-A008-12F9485E44D7}"/>
              </a:ext>
            </a:extLst>
          </p:cNvPr>
          <p:cNvSpPr txBox="1">
            <a:spLocks/>
          </p:cNvSpPr>
          <p:nvPr/>
        </p:nvSpPr>
        <p:spPr>
          <a:xfrm>
            <a:off x="0" y="850819"/>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MARKETING FOCUS ON HEALTHNESS, MEDICAL TOURISM, HOTEL-CLINIQUES, THERMAL WATER</a:t>
            </a:r>
            <a:endParaRPr lang="en-US" sz="2300" b="1" dirty="0">
              <a:latin typeface="Zona Pro Bold" panose="02010803040002020004" pitchFamily="50" charset="0"/>
            </a:endParaRPr>
          </a:p>
          <a:p>
            <a:r>
              <a:rPr lang="en-US" sz="2300" b="1" dirty="0"/>
              <a:t>80+ adults will double in the coming decades. </a:t>
            </a:r>
          </a:p>
          <a:p>
            <a:r>
              <a:rPr lang="en-US" sz="2300" b="1" dirty="0"/>
              <a:t>Higher stability of the revenues is achieved if the guests have been sent by the doctors. In most cases the health care insurance pays the room nights. This secures an income stream the entire year. With the reduction in stationary treatments at public hospitals, the demand for hotels will increase to recover from an operation or to prevent diseases.</a:t>
            </a:r>
          </a:p>
          <a:p>
            <a:r>
              <a:rPr lang="en-US" sz="2300" b="1" dirty="0"/>
              <a:t>The Romans used the city of Baden (“Bathing”) for relaxing and wellness 2000 years ago.</a:t>
            </a:r>
            <a:endParaRPr lang="en-US" sz="2300" b="1" dirty="0">
              <a:latin typeface="Zona Pro Bold" panose="02010803040002020004" pitchFamily="50" charset="0"/>
            </a:endParaRPr>
          </a:p>
          <a:p>
            <a:r>
              <a:rPr lang="en-US" sz="2300" b="1" dirty="0">
                <a:latin typeface="Zona Pro Bold" panose="02010803040002020004" pitchFamily="50" charset="0"/>
              </a:rPr>
              <a:t>65+, 80+ can do similar things as the middle-aged, as travelling and mobility is comfortable and easy as it has never been before. 80+ can stay and travel independently and have the financial means to do so.</a:t>
            </a:r>
          </a:p>
          <a:p>
            <a:r>
              <a:rPr lang="en-US" sz="2300" b="1" dirty="0">
                <a:latin typeface="Zona Pro Bold" panose="02010803040002020004" pitchFamily="50" charset="0"/>
              </a:rPr>
              <a:t>The hotels will need to invest in age-friendly pavements, non-slipping flooring,</a:t>
            </a:r>
          </a:p>
          <a:p>
            <a:r>
              <a:rPr lang="en-US" sz="2300" b="1" dirty="0">
                <a:latin typeface="Zona Pro Bold" panose="02010803040002020004" pitchFamily="50" charset="0"/>
              </a:rPr>
              <a:t>Offer wellness and health services, 24 hours surveillance and devices making selfcare of adults easier (tech-enabled care, connected care, teleassistance). </a:t>
            </a:r>
          </a:p>
          <a:p>
            <a:r>
              <a:rPr lang="en-US" sz="2300" b="1" dirty="0">
                <a:latin typeface="Zona Pro Bold" panose="02010803040002020004" pitchFamily="50" charset="0"/>
              </a:rPr>
              <a:t>More co-operations with hospitals in the neighborhood. </a:t>
            </a:r>
          </a:p>
        </p:txBody>
      </p:sp>
    </p:spTree>
    <p:extLst>
      <p:ext uri="{BB962C8B-B14F-4D97-AF65-F5344CB8AC3E}">
        <p14:creationId xmlns:p14="http://schemas.microsoft.com/office/powerpoint/2010/main" val="40247378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054F9F5-18D7-4868-9E55-FFA55E8A5270}"/>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5" name="Foliennummernplatzhalter 4">
            <a:extLst>
              <a:ext uri="{FF2B5EF4-FFF2-40B4-BE49-F238E27FC236}">
                <a16:creationId xmlns:a16="http://schemas.microsoft.com/office/drawing/2014/main" id="{381D3324-A28F-4160-9324-3BD1C8BA1BA9}"/>
              </a:ext>
            </a:extLst>
          </p:cNvPr>
          <p:cNvSpPr>
            <a:spLocks noGrp="1"/>
          </p:cNvSpPr>
          <p:nvPr>
            <p:ph type="sldNum" sz="quarter" idx="12"/>
          </p:nvPr>
        </p:nvSpPr>
        <p:spPr/>
        <p:txBody>
          <a:bodyPr/>
          <a:lstStyle/>
          <a:p>
            <a:fld id="{437794D7-DC86-9A4E-9C9F-0B324FE8876A}" type="slidenum">
              <a:rPr lang="en-US" smtClean="0"/>
              <a:pPr/>
              <a:t>69</a:t>
            </a:fld>
            <a:endParaRPr lang="en-US" dirty="0"/>
          </a:p>
        </p:txBody>
      </p:sp>
      <p:sp>
        <p:nvSpPr>
          <p:cNvPr id="6" name="Datumsplatzhalter 2">
            <a:extLst>
              <a:ext uri="{FF2B5EF4-FFF2-40B4-BE49-F238E27FC236}">
                <a16:creationId xmlns:a16="http://schemas.microsoft.com/office/drawing/2014/main" id="{DBA0AAA3-C560-48E1-8266-443408A88CEC}"/>
              </a:ext>
            </a:extLst>
          </p:cNvPr>
          <p:cNvSpPr txBox="1">
            <a:spLocks/>
          </p:cNvSpPr>
          <p:nvPr/>
        </p:nvSpPr>
        <p:spPr>
          <a:xfrm>
            <a:off x="254644" y="6453450"/>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28 December 2021</a:t>
            </a:fld>
            <a:endParaRPr lang="en-US" dirty="0"/>
          </a:p>
        </p:txBody>
      </p:sp>
      <p:sp>
        <p:nvSpPr>
          <p:cNvPr id="7" name="Fußzeilenplatzhalter 3">
            <a:extLst>
              <a:ext uri="{FF2B5EF4-FFF2-40B4-BE49-F238E27FC236}">
                <a16:creationId xmlns:a16="http://schemas.microsoft.com/office/drawing/2014/main" id="{3FC38068-510F-40AD-97A8-7CB3D5A9C403}"/>
              </a:ext>
            </a:extLst>
          </p:cNvPr>
          <p:cNvSpPr txBox="1">
            <a:spLocks/>
          </p:cNvSpPr>
          <p:nvPr/>
        </p:nvSpPr>
        <p:spPr>
          <a:xfrm>
            <a:off x="1736202" y="6453450"/>
            <a:ext cx="6370899" cy="365125"/>
          </a:xfrm>
          <a:prstGeom prst="rect">
            <a:avLst/>
          </a:prstGeom>
        </p:spPr>
        <p:txBody>
          <a:bodyPr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Gianpiero Di Battista</a:t>
            </a:r>
            <a:endParaRPr lang="en-US" dirty="0"/>
          </a:p>
        </p:txBody>
      </p:sp>
      <p:sp>
        <p:nvSpPr>
          <p:cNvPr id="8" name="Foliennummernplatzhalter 4">
            <a:extLst>
              <a:ext uri="{FF2B5EF4-FFF2-40B4-BE49-F238E27FC236}">
                <a16:creationId xmlns:a16="http://schemas.microsoft.com/office/drawing/2014/main" id="{3F258956-B1CA-4A4E-8FA2-E83020D3FCD2}"/>
              </a:ext>
            </a:extLst>
          </p:cNvPr>
          <p:cNvSpPr txBox="1">
            <a:spLocks/>
          </p:cNvSpPr>
          <p:nvPr/>
        </p:nvSpPr>
        <p:spPr>
          <a:xfrm>
            <a:off x="8610600" y="6453449"/>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69</a:t>
            </a:fld>
            <a:endParaRPr lang="en-US" dirty="0"/>
          </a:p>
        </p:txBody>
      </p:sp>
      <p:sp>
        <p:nvSpPr>
          <p:cNvPr id="10" name="Textfeld 9">
            <a:extLst>
              <a:ext uri="{FF2B5EF4-FFF2-40B4-BE49-F238E27FC236}">
                <a16:creationId xmlns:a16="http://schemas.microsoft.com/office/drawing/2014/main" id="{8408C15D-A212-48A4-95E5-A84AFCDA8347}"/>
              </a:ext>
            </a:extLst>
          </p:cNvPr>
          <p:cNvSpPr txBox="1"/>
          <p:nvPr/>
        </p:nvSpPr>
        <p:spPr>
          <a:xfrm>
            <a:off x="8610600" y="1238887"/>
            <a:ext cx="3461717" cy="923330"/>
          </a:xfrm>
          <a:prstGeom prst="rect">
            <a:avLst/>
          </a:prstGeom>
          <a:noFill/>
        </p:spPr>
        <p:txBody>
          <a:bodyPr wrap="none" rtlCol="0">
            <a:spAutoFit/>
          </a:bodyPr>
          <a:lstStyle/>
          <a:p>
            <a:pPr algn="ctr"/>
            <a:r>
              <a:rPr lang="de-CH" sz="2700" b="1" u="sng" dirty="0" err="1"/>
              <a:t>Stationary</a:t>
            </a:r>
            <a:r>
              <a:rPr lang="de-CH" sz="2700" b="1" u="sng" dirty="0"/>
              <a:t> Treatments </a:t>
            </a:r>
          </a:p>
          <a:p>
            <a:pPr algn="ctr"/>
            <a:r>
              <a:rPr lang="de-CH" sz="2700" b="1" u="sng" dirty="0"/>
              <a:t>(</a:t>
            </a:r>
            <a:r>
              <a:rPr lang="de-CH" sz="2700" b="1" u="sng" dirty="0" err="1"/>
              <a:t>with</a:t>
            </a:r>
            <a:r>
              <a:rPr lang="de-CH" sz="2700" b="1" u="sng" dirty="0"/>
              <a:t> </a:t>
            </a:r>
            <a:r>
              <a:rPr lang="de-CH" sz="2700" b="1" u="sng" dirty="0" err="1"/>
              <a:t>hospital</a:t>
            </a:r>
            <a:r>
              <a:rPr lang="de-CH" sz="2700" b="1" u="sng" dirty="0"/>
              <a:t> </a:t>
            </a:r>
            <a:r>
              <a:rPr lang="de-CH" sz="2700" b="1" u="sng" dirty="0" err="1"/>
              <a:t>stay</a:t>
            </a:r>
            <a:r>
              <a:rPr lang="de-CH" sz="2700" b="1" u="sng" dirty="0"/>
              <a:t>)</a:t>
            </a:r>
            <a:endParaRPr lang="en-CH" sz="2700" b="1" u="sng" dirty="0"/>
          </a:p>
        </p:txBody>
      </p:sp>
      <p:sp>
        <p:nvSpPr>
          <p:cNvPr id="11" name="Textfeld 10">
            <a:extLst>
              <a:ext uri="{FF2B5EF4-FFF2-40B4-BE49-F238E27FC236}">
                <a16:creationId xmlns:a16="http://schemas.microsoft.com/office/drawing/2014/main" id="{8EB2EDB9-7E5B-4123-8678-EB8746F33D52}"/>
              </a:ext>
            </a:extLst>
          </p:cNvPr>
          <p:cNvSpPr txBox="1"/>
          <p:nvPr/>
        </p:nvSpPr>
        <p:spPr>
          <a:xfrm>
            <a:off x="8924406" y="2056208"/>
            <a:ext cx="3281862" cy="2123658"/>
          </a:xfrm>
          <a:prstGeom prst="rect">
            <a:avLst/>
          </a:prstGeom>
          <a:noFill/>
        </p:spPr>
        <p:txBody>
          <a:bodyPr wrap="square" rtlCol="0">
            <a:spAutoFit/>
          </a:bodyPr>
          <a:lstStyle/>
          <a:p>
            <a:r>
              <a:rPr lang="de-CH" sz="2200" b="1" dirty="0"/>
              <a:t>Lower profit margins or even losses for hospitals, due to focus on COVID19. to focus on expensive COVID-19-operations. </a:t>
            </a:r>
            <a:r>
              <a:rPr lang="de-CH" sz="2200" dirty="0"/>
              <a:t>Hospitals </a:t>
            </a:r>
            <a:r>
              <a:rPr lang="de-CH" sz="2200" dirty="0" err="1"/>
              <a:t>make</a:t>
            </a:r>
            <a:r>
              <a:rPr lang="de-CH" sz="2200" dirty="0"/>
              <a:t> </a:t>
            </a:r>
            <a:r>
              <a:rPr lang="de-CH" sz="2200" dirty="0" err="1"/>
              <a:t>losses</a:t>
            </a:r>
            <a:r>
              <a:rPr lang="de-CH" sz="2200" dirty="0"/>
              <a:t>.</a:t>
            </a:r>
          </a:p>
        </p:txBody>
      </p:sp>
      <p:sp>
        <p:nvSpPr>
          <p:cNvPr id="12" name="Pfeil: nach rechts 11">
            <a:extLst>
              <a:ext uri="{FF2B5EF4-FFF2-40B4-BE49-F238E27FC236}">
                <a16:creationId xmlns:a16="http://schemas.microsoft.com/office/drawing/2014/main" id="{730C209A-9264-497D-BB79-2A0E0185FED8}"/>
              </a:ext>
            </a:extLst>
          </p:cNvPr>
          <p:cNvSpPr/>
          <p:nvPr/>
        </p:nvSpPr>
        <p:spPr>
          <a:xfrm rot="10800000">
            <a:off x="6894735" y="3408572"/>
            <a:ext cx="129304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Textfeld 12">
            <a:extLst>
              <a:ext uri="{FF2B5EF4-FFF2-40B4-BE49-F238E27FC236}">
                <a16:creationId xmlns:a16="http://schemas.microsoft.com/office/drawing/2014/main" id="{7C6BE557-AE1D-4CA7-B29A-DEBCCDD7E94C}"/>
              </a:ext>
            </a:extLst>
          </p:cNvPr>
          <p:cNvSpPr txBox="1"/>
          <p:nvPr/>
        </p:nvSpPr>
        <p:spPr>
          <a:xfrm>
            <a:off x="6097509" y="1575502"/>
            <a:ext cx="2856922" cy="1785104"/>
          </a:xfrm>
          <a:prstGeom prst="rect">
            <a:avLst/>
          </a:prstGeom>
          <a:noFill/>
        </p:spPr>
        <p:txBody>
          <a:bodyPr wrap="square" rtlCol="0">
            <a:spAutoFit/>
          </a:bodyPr>
          <a:lstStyle/>
          <a:p>
            <a:pPr algn="ctr"/>
            <a:r>
              <a:rPr lang="de-CH" sz="2200" b="1" dirty="0"/>
              <a:t>Opportunities </a:t>
            </a:r>
          </a:p>
          <a:p>
            <a:pPr algn="ctr"/>
            <a:r>
              <a:rPr lang="de-CH" sz="2200" b="1" dirty="0"/>
              <a:t>for hotels and the destinations with good healthcare coverage in case of an emergency.</a:t>
            </a:r>
          </a:p>
        </p:txBody>
      </p:sp>
      <p:pic>
        <p:nvPicPr>
          <p:cNvPr id="14" name="Picture 2" descr="Mängel in der Herzchirurgie: Unispital Zürich verstärkt Kontrolle ...">
            <a:extLst>
              <a:ext uri="{FF2B5EF4-FFF2-40B4-BE49-F238E27FC236}">
                <a16:creationId xmlns:a16="http://schemas.microsoft.com/office/drawing/2014/main" id="{7B1319DD-B8A6-499F-B9D7-953231519F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99" t="-1" r="21827" b="16025"/>
          <a:stretch/>
        </p:blipFill>
        <p:spPr bwMode="auto">
          <a:xfrm>
            <a:off x="9070067" y="3788403"/>
            <a:ext cx="2867289" cy="3039492"/>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0BD97C2E-64D1-4EC8-94CC-EF1307914CA5}"/>
              </a:ext>
            </a:extLst>
          </p:cNvPr>
          <p:cNvSpPr txBox="1">
            <a:spLocks/>
          </p:cNvSpPr>
          <p:nvPr/>
        </p:nvSpPr>
        <p:spPr>
          <a:xfrm>
            <a:off x="2786" y="1252643"/>
            <a:ext cx="7308177" cy="1156200"/>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300" b="1" dirty="0">
              <a:latin typeface="Zona Pro Bold" panose="02010803040002020004" pitchFamily="50" charset="0"/>
            </a:endParaRPr>
          </a:p>
        </p:txBody>
      </p:sp>
      <p:sp>
        <p:nvSpPr>
          <p:cNvPr id="16" name="Content Placeholder 2">
            <a:extLst>
              <a:ext uri="{FF2B5EF4-FFF2-40B4-BE49-F238E27FC236}">
                <a16:creationId xmlns:a16="http://schemas.microsoft.com/office/drawing/2014/main" id="{0EB15C77-C807-4C15-B451-5BE50F91F8D3}"/>
              </a:ext>
            </a:extLst>
          </p:cNvPr>
          <p:cNvSpPr txBox="1">
            <a:spLocks/>
          </p:cNvSpPr>
          <p:nvPr/>
        </p:nvSpPr>
        <p:spPr>
          <a:xfrm>
            <a:off x="0" y="848968"/>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MARKETING FOCUS ON HEALTHNESS, MEDICAL TOURISM, HOTEL-CLINIQUES, THERMAL WATER</a:t>
            </a:r>
            <a:endParaRPr lang="en-US" sz="2300" b="1" dirty="0">
              <a:latin typeface="Zona Pro Bold" panose="02010803040002020004" pitchFamily="50" charset="0"/>
            </a:endParaRPr>
          </a:p>
        </p:txBody>
      </p:sp>
      <p:sp>
        <p:nvSpPr>
          <p:cNvPr id="17" name="Titel 1">
            <a:extLst>
              <a:ext uri="{FF2B5EF4-FFF2-40B4-BE49-F238E27FC236}">
                <a16:creationId xmlns:a16="http://schemas.microsoft.com/office/drawing/2014/main" id="{20046541-E8DF-4718-BFA3-46F9642984CA}"/>
              </a:ext>
            </a:extLst>
          </p:cNvPr>
          <p:cNvSpPr>
            <a:spLocks noGrp="1"/>
          </p:cNvSpPr>
          <p:nvPr>
            <p:ph type="title"/>
          </p:nvPr>
        </p:nvSpPr>
        <p:spPr>
          <a:xfrm>
            <a:off x="3226886" y="347896"/>
            <a:ext cx="9521705" cy="1257300"/>
          </a:xfrm>
        </p:spPr>
        <p:txBody>
          <a:bodyPr/>
          <a:lstStyle/>
          <a:p>
            <a:r>
              <a:rPr lang="de-CH" sz="3800" dirty="0"/>
              <a:t>TOURISM PLANNING &amp; MARKET PRESENCE</a:t>
            </a:r>
          </a:p>
        </p:txBody>
      </p:sp>
      <p:sp>
        <p:nvSpPr>
          <p:cNvPr id="2" name="Rechteck 1">
            <a:extLst>
              <a:ext uri="{FF2B5EF4-FFF2-40B4-BE49-F238E27FC236}">
                <a16:creationId xmlns:a16="http://schemas.microsoft.com/office/drawing/2014/main" id="{55F5527D-0FF8-43E2-82C7-E30152E97238}"/>
              </a:ext>
            </a:extLst>
          </p:cNvPr>
          <p:cNvSpPr/>
          <p:nvPr/>
        </p:nvSpPr>
        <p:spPr>
          <a:xfrm>
            <a:off x="328481" y="2536540"/>
            <a:ext cx="2384385" cy="1224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2B3A2530-307E-4F5D-AC6D-22171231CE60}"/>
              </a:ext>
            </a:extLst>
          </p:cNvPr>
          <p:cNvSpPr/>
          <p:nvPr/>
        </p:nvSpPr>
        <p:spPr>
          <a:xfrm>
            <a:off x="3594471" y="2541951"/>
            <a:ext cx="2384385" cy="1224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Textfeld 3">
            <a:extLst>
              <a:ext uri="{FF2B5EF4-FFF2-40B4-BE49-F238E27FC236}">
                <a16:creationId xmlns:a16="http://schemas.microsoft.com/office/drawing/2014/main" id="{22E31F8C-1F99-4282-B485-83CBD05547DF}"/>
              </a:ext>
            </a:extLst>
          </p:cNvPr>
          <p:cNvSpPr txBox="1"/>
          <p:nvPr/>
        </p:nvSpPr>
        <p:spPr>
          <a:xfrm>
            <a:off x="4048182" y="2929491"/>
            <a:ext cx="1400192" cy="369332"/>
          </a:xfrm>
          <a:prstGeom prst="rect">
            <a:avLst/>
          </a:prstGeom>
          <a:noFill/>
        </p:spPr>
        <p:txBody>
          <a:bodyPr wrap="none" rtlCol="0">
            <a:spAutoFit/>
          </a:bodyPr>
          <a:lstStyle/>
          <a:p>
            <a:r>
              <a:rPr lang="de-CH" b="1" dirty="0"/>
              <a:t>HEALTHNESS</a:t>
            </a:r>
          </a:p>
        </p:txBody>
      </p:sp>
      <p:sp>
        <p:nvSpPr>
          <p:cNvPr id="19" name="Textfeld 18">
            <a:extLst>
              <a:ext uri="{FF2B5EF4-FFF2-40B4-BE49-F238E27FC236}">
                <a16:creationId xmlns:a16="http://schemas.microsoft.com/office/drawing/2014/main" id="{7F2376D5-E8ED-4DBB-AC8E-51DBFDE5C822}"/>
              </a:ext>
            </a:extLst>
          </p:cNvPr>
          <p:cNvSpPr txBox="1"/>
          <p:nvPr/>
        </p:nvSpPr>
        <p:spPr>
          <a:xfrm>
            <a:off x="850544" y="2919588"/>
            <a:ext cx="1182696" cy="369332"/>
          </a:xfrm>
          <a:prstGeom prst="rect">
            <a:avLst/>
          </a:prstGeom>
          <a:noFill/>
        </p:spPr>
        <p:txBody>
          <a:bodyPr wrap="none" rtlCol="0">
            <a:spAutoFit/>
          </a:bodyPr>
          <a:lstStyle/>
          <a:p>
            <a:r>
              <a:rPr lang="de-CH" b="1" dirty="0"/>
              <a:t>WELLNESS</a:t>
            </a:r>
          </a:p>
        </p:txBody>
      </p:sp>
      <p:sp>
        <p:nvSpPr>
          <p:cNvPr id="20" name="Textfeld 19">
            <a:extLst>
              <a:ext uri="{FF2B5EF4-FFF2-40B4-BE49-F238E27FC236}">
                <a16:creationId xmlns:a16="http://schemas.microsoft.com/office/drawing/2014/main" id="{3BAD3174-B154-46EB-BDA2-16143C742DE5}"/>
              </a:ext>
            </a:extLst>
          </p:cNvPr>
          <p:cNvSpPr txBox="1"/>
          <p:nvPr/>
        </p:nvSpPr>
        <p:spPr>
          <a:xfrm rot="10800000">
            <a:off x="2969116" y="2917795"/>
            <a:ext cx="300082" cy="369332"/>
          </a:xfrm>
          <a:prstGeom prst="rect">
            <a:avLst/>
          </a:prstGeom>
          <a:noFill/>
        </p:spPr>
        <p:txBody>
          <a:bodyPr wrap="none" rtlCol="0">
            <a:spAutoFit/>
          </a:bodyPr>
          <a:lstStyle/>
          <a:p>
            <a:r>
              <a:rPr lang="de-CH" b="1" dirty="0"/>
              <a:t>&gt;</a:t>
            </a:r>
          </a:p>
        </p:txBody>
      </p:sp>
      <p:sp>
        <p:nvSpPr>
          <p:cNvPr id="21" name="Textfeld 20">
            <a:extLst>
              <a:ext uri="{FF2B5EF4-FFF2-40B4-BE49-F238E27FC236}">
                <a16:creationId xmlns:a16="http://schemas.microsoft.com/office/drawing/2014/main" id="{17566EAC-FB79-4E0B-AED4-5BFCB9C5578A}"/>
              </a:ext>
            </a:extLst>
          </p:cNvPr>
          <p:cNvSpPr txBox="1"/>
          <p:nvPr/>
        </p:nvSpPr>
        <p:spPr>
          <a:xfrm>
            <a:off x="3574199" y="4002874"/>
            <a:ext cx="2583912" cy="923330"/>
          </a:xfrm>
          <a:prstGeom prst="rect">
            <a:avLst/>
          </a:prstGeom>
          <a:noFill/>
        </p:spPr>
        <p:txBody>
          <a:bodyPr wrap="none" rtlCol="0">
            <a:spAutoFit/>
          </a:bodyPr>
          <a:lstStyle/>
          <a:p>
            <a:r>
              <a:rPr lang="de-CH" b="1" dirty="0" err="1"/>
              <a:t>Active</a:t>
            </a:r>
            <a:r>
              <a:rPr lang="de-CH" b="1" dirty="0"/>
              <a:t> Regeneration</a:t>
            </a:r>
          </a:p>
          <a:p>
            <a:r>
              <a:rPr lang="de-CH" b="1" dirty="0"/>
              <a:t>Medical </a:t>
            </a:r>
            <a:r>
              <a:rPr lang="de-CH" b="1" dirty="0" err="1"/>
              <a:t>Prevention</a:t>
            </a:r>
            <a:endParaRPr lang="de-CH" b="1" dirty="0"/>
          </a:p>
          <a:p>
            <a:r>
              <a:rPr lang="de-CH" b="1" dirty="0"/>
              <a:t>Mental/Spiritual Training</a:t>
            </a:r>
          </a:p>
        </p:txBody>
      </p:sp>
      <p:sp>
        <p:nvSpPr>
          <p:cNvPr id="22" name="Textfeld 21">
            <a:extLst>
              <a:ext uri="{FF2B5EF4-FFF2-40B4-BE49-F238E27FC236}">
                <a16:creationId xmlns:a16="http://schemas.microsoft.com/office/drawing/2014/main" id="{C168514E-5AFD-4EDB-9952-8102F3FEB669}"/>
              </a:ext>
            </a:extLst>
          </p:cNvPr>
          <p:cNvSpPr txBox="1"/>
          <p:nvPr/>
        </p:nvSpPr>
        <p:spPr>
          <a:xfrm>
            <a:off x="658729" y="4215225"/>
            <a:ext cx="1566326" cy="369332"/>
          </a:xfrm>
          <a:prstGeom prst="rect">
            <a:avLst/>
          </a:prstGeom>
          <a:noFill/>
        </p:spPr>
        <p:txBody>
          <a:bodyPr wrap="none" rtlCol="0">
            <a:spAutoFit/>
          </a:bodyPr>
          <a:lstStyle/>
          <a:p>
            <a:r>
              <a:rPr lang="de-CH" b="1" dirty="0"/>
              <a:t>Just </a:t>
            </a:r>
            <a:r>
              <a:rPr lang="de-CH" b="1" dirty="0" err="1"/>
              <a:t>relaxation</a:t>
            </a:r>
            <a:endParaRPr lang="de-CH" b="1" dirty="0"/>
          </a:p>
        </p:txBody>
      </p:sp>
      <p:sp>
        <p:nvSpPr>
          <p:cNvPr id="23" name="Textfeld 22">
            <a:extLst>
              <a:ext uri="{FF2B5EF4-FFF2-40B4-BE49-F238E27FC236}">
                <a16:creationId xmlns:a16="http://schemas.microsoft.com/office/drawing/2014/main" id="{CCD3412B-6455-4B6A-80DD-26BE9C25B95F}"/>
              </a:ext>
            </a:extLst>
          </p:cNvPr>
          <p:cNvSpPr txBox="1"/>
          <p:nvPr/>
        </p:nvSpPr>
        <p:spPr>
          <a:xfrm rot="10800000">
            <a:off x="2965958" y="4236992"/>
            <a:ext cx="300082" cy="369332"/>
          </a:xfrm>
          <a:prstGeom prst="rect">
            <a:avLst/>
          </a:prstGeom>
          <a:noFill/>
        </p:spPr>
        <p:txBody>
          <a:bodyPr wrap="none" rtlCol="0">
            <a:spAutoFit/>
          </a:bodyPr>
          <a:lstStyle/>
          <a:p>
            <a:r>
              <a:rPr lang="de-CH" b="1" dirty="0"/>
              <a:t>&gt;</a:t>
            </a:r>
          </a:p>
        </p:txBody>
      </p:sp>
    </p:spTree>
    <p:extLst>
      <p:ext uri="{BB962C8B-B14F-4D97-AF65-F5344CB8AC3E}">
        <p14:creationId xmlns:p14="http://schemas.microsoft.com/office/powerpoint/2010/main" val="1447994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6FC82D-CF1B-415C-8307-FE5BC9E704F3}"/>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5B0C970D-6680-402C-B50C-9395487252B1}"/>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67110B84-5DC2-449D-B8E0-0AF0426AD15D}"/>
              </a:ext>
            </a:extLst>
          </p:cNvPr>
          <p:cNvSpPr>
            <a:spLocks noGrp="1"/>
          </p:cNvSpPr>
          <p:nvPr>
            <p:ph type="sldNum" sz="quarter" idx="12"/>
          </p:nvPr>
        </p:nvSpPr>
        <p:spPr/>
        <p:txBody>
          <a:bodyPr/>
          <a:lstStyle/>
          <a:p>
            <a:fld id="{437794D7-DC86-9A4E-9C9F-0B324FE8876A}" type="slidenum">
              <a:rPr lang="en-US" smtClean="0"/>
              <a:pPr/>
              <a:t>7</a:t>
            </a:fld>
            <a:endParaRPr lang="en-US" dirty="0"/>
          </a:p>
        </p:txBody>
      </p:sp>
      <p:sp>
        <p:nvSpPr>
          <p:cNvPr id="6" name="Titel 1">
            <a:extLst>
              <a:ext uri="{FF2B5EF4-FFF2-40B4-BE49-F238E27FC236}">
                <a16:creationId xmlns:a16="http://schemas.microsoft.com/office/drawing/2014/main" id="{EEBBA4C2-8034-4CA4-8D03-37687BA36A85}"/>
              </a:ext>
            </a:extLst>
          </p:cNvPr>
          <p:cNvSpPr txBox="1">
            <a:spLocks/>
          </p:cNvSpPr>
          <p:nvPr/>
        </p:nvSpPr>
        <p:spPr>
          <a:xfrm>
            <a:off x="3047806" y="329822"/>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8" name="Content Placeholder 2">
            <a:extLst>
              <a:ext uri="{FF2B5EF4-FFF2-40B4-BE49-F238E27FC236}">
                <a16:creationId xmlns:a16="http://schemas.microsoft.com/office/drawing/2014/main" id="{931892C9-EDD5-4F91-838B-854494ECC9B6}"/>
              </a:ext>
            </a:extLst>
          </p:cNvPr>
          <p:cNvSpPr txBox="1">
            <a:spLocks/>
          </p:cNvSpPr>
          <p:nvPr/>
        </p:nvSpPr>
        <p:spPr>
          <a:xfrm>
            <a:off x="0" y="852455"/>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TOURISM AS A NATIONAL OR CITY PRIORITY, GETTING OWN MINISTRY OR STATE FUND</a:t>
            </a:r>
          </a:p>
          <a:p>
            <a:r>
              <a:rPr lang="en-US" sz="2200" b="1" dirty="0">
                <a:latin typeface="Zona Pro Bold" panose="02010803040002020004" pitchFamily="50" charset="0"/>
              </a:rPr>
              <a:t>Subsidized canteens at (semi-)state-schools and universities should serve regional food. That way, tax-payers’ money remains in the region (Canton Valais initiative)</a:t>
            </a:r>
          </a:p>
          <a:p>
            <a:r>
              <a:rPr lang="en-US" sz="2200" b="1" dirty="0">
                <a:latin typeface="Zona Pro Bold" panose="02010803040002020004" pitchFamily="50" charset="0"/>
              </a:rPr>
              <a:t>Domestic travelers can </a:t>
            </a:r>
            <a:r>
              <a:rPr lang="en-US" sz="2200" b="1" dirty="0">
                <a:solidFill>
                  <a:srgbClr val="FF0000"/>
                </a:solidFill>
                <a:latin typeface="Zona Pro Bold" panose="02010803040002020004" pitchFamily="50" charset="0"/>
              </a:rPr>
              <a:t>deduct the travel expenses from the income tax declaration </a:t>
            </a:r>
            <a:r>
              <a:rPr lang="en-US" sz="2200" b="1" dirty="0">
                <a:latin typeface="Zona Pro Bold" panose="02010803040002020004" pitchFamily="50" charset="0"/>
              </a:rPr>
              <a:t>(done only in a few countries)</a:t>
            </a:r>
          </a:p>
          <a:p>
            <a:r>
              <a:rPr lang="en-US" sz="2200" b="1" dirty="0">
                <a:solidFill>
                  <a:srgbClr val="FF0000"/>
                </a:solidFill>
                <a:latin typeface="Zona Pro Bold" panose="02010803040002020004" pitchFamily="50" charset="0"/>
              </a:rPr>
              <a:t>Considering the power of the media business, tax credits could be given to firms spending money on tourism advertising. </a:t>
            </a:r>
            <a:r>
              <a:rPr lang="en-US" sz="2200" b="1" dirty="0">
                <a:latin typeface="Zona Pro Bold" panose="02010803040002020004" pitchFamily="50" charset="0"/>
              </a:rPr>
              <a:t>Until the markets reopen, keep memory of the destination alive.</a:t>
            </a:r>
            <a:endParaRPr lang="en-US" sz="2200" b="1" dirty="0">
              <a:solidFill>
                <a:srgbClr val="FF0000"/>
              </a:solidFill>
              <a:latin typeface="Zona Pro Bold" panose="02010803040002020004" pitchFamily="50" charset="0"/>
            </a:endParaRPr>
          </a:p>
          <a:p>
            <a:r>
              <a:rPr lang="en-US" sz="2200" b="1" dirty="0">
                <a:latin typeface="Zona Pro Bold" panose="02010803040002020004" pitchFamily="50" charset="0"/>
              </a:rPr>
              <a:t>Consider the impact of tourism (foreigners/strangers) on the local community as well. Highlight local job opportunities for the local community. Tourism offers a low-entry jobs, which is particularly important, when many employees lose their jobs. Tourism can help stabilize the economy and reduce social risks, social panic and instability. The entire supply chain can be strengthened with the help of the state. </a:t>
            </a:r>
          </a:p>
          <a:p>
            <a:r>
              <a:rPr lang="en-US" sz="2200" b="1" dirty="0">
                <a:solidFill>
                  <a:srgbClr val="FF0000"/>
                </a:solidFill>
                <a:latin typeface="Zona Pro Bold" panose="02010803040002020004" pitchFamily="50" charset="0"/>
              </a:rPr>
              <a:t>We will travel again as travelling contributes to mutual understanding of the culture, makes people more tolerant, respecting the hosts more. People will become less aggressive.</a:t>
            </a:r>
          </a:p>
          <a:p>
            <a:endParaRPr lang="en-US" sz="2100" b="1" dirty="0">
              <a:latin typeface="Zona Pro Bold" panose="02010803040002020004" pitchFamily="50" charset="0"/>
            </a:endParaRPr>
          </a:p>
        </p:txBody>
      </p:sp>
    </p:spTree>
    <p:extLst>
      <p:ext uri="{BB962C8B-B14F-4D97-AF65-F5344CB8AC3E}">
        <p14:creationId xmlns:p14="http://schemas.microsoft.com/office/powerpoint/2010/main" val="2097056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7378A9E-20C8-4FAA-9332-86996FECDAD8}"/>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EC4D23E4-516C-4CD2-ADDA-ABA215F35FD8}"/>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559573F5-671C-4F14-A848-78821EC1D05D}"/>
              </a:ext>
            </a:extLst>
          </p:cNvPr>
          <p:cNvSpPr>
            <a:spLocks noGrp="1"/>
          </p:cNvSpPr>
          <p:nvPr>
            <p:ph type="sldNum" sz="quarter" idx="12"/>
          </p:nvPr>
        </p:nvSpPr>
        <p:spPr/>
        <p:txBody>
          <a:bodyPr/>
          <a:lstStyle/>
          <a:p>
            <a:fld id="{437794D7-DC86-9A4E-9C9F-0B324FE8876A}" type="slidenum">
              <a:rPr lang="en-US" smtClean="0"/>
              <a:pPr/>
              <a:t>70</a:t>
            </a:fld>
            <a:endParaRPr lang="en-US" dirty="0"/>
          </a:p>
        </p:txBody>
      </p:sp>
      <p:sp>
        <p:nvSpPr>
          <p:cNvPr id="6" name="Content Placeholder 2">
            <a:extLst>
              <a:ext uri="{FF2B5EF4-FFF2-40B4-BE49-F238E27FC236}">
                <a16:creationId xmlns:a16="http://schemas.microsoft.com/office/drawing/2014/main" id="{971561CF-B21B-4B3B-8A69-AE1231A7B287}"/>
              </a:ext>
            </a:extLst>
          </p:cNvPr>
          <p:cNvSpPr txBox="1">
            <a:spLocks/>
          </p:cNvSpPr>
          <p:nvPr/>
        </p:nvSpPr>
        <p:spPr>
          <a:xfrm>
            <a:off x="0" y="848968"/>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MARKETING FOCUS ON MEDICAL TOURISM/HOTEL CLINIQUE/THERMAL WATER/PRIVATE SPA</a:t>
            </a:r>
            <a:endParaRPr lang="en-US" sz="2300" b="1" dirty="0">
              <a:latin typeface="Zona Pro Bold" panose="02010803040002020004" pitchFamily="50" charset="0"/>
            </a:endParaRPr>
          </a:p>
        </p:txBody>
      </p:sp>
      <p:sp>
        <p:nvSpPr>
          <p:cNvPr id="7" name="Rectangle 7">
            <a:extLst>
              <a:ext uri="{FF2B5EF4-FFF2-40B4-BE49-F238E27FC236}">
                <a16:creationId xmlns:a16="http://schemas.microsoft.com/office/drawing/2014/main" id="{BECA00FA-5888-43FE-85FF-76FC86B4E91B}"/>
              </a:ext>
            </a:extLst>
          </p:cNvPr>
          <p:cNvSpPr/>
          <p:nvPr/>
        </p:nvSpPr>
        <p:spPr>
          <a:xfrm>
            <a:off x="9175688" y="1962537"/>
            <a:ext cx="2296400" cy="114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8">
            <a:extLst>
              <a:ext uri="{FF2B5EF4-FFF2-40B4-BE49-F238E27FC236}">
                <a16:creationId xmlns:a16="http://schemas.microsoft.com/office/drawing/2014/main" id="{44B1FEA8-D250-4AEF-9325-9D69729154C7}"/>
              </a:ext>
            </a:extLst>
          </p:cNvPr>
          <p:cNvSpPr txBox="1"/>
          <p:nvPr/>
        </p:nvSpPr>
        <p:spPr>
          <a:xfrm>
            <a:off x="9128190" y="2183632"/>
            <a:ext cx="2439515" cy="800219"/>
          </a:xfrm>
          <a:prstGeom prst="rect">
            <a:avLst/>
          </a:prstGeom>
          <a:noFill/>
        </p:spPr>
        <p:txBody>
          <a:bodyPr wrap="none" rtlCol="0">
            <a:spAutoFit/>
          </a:bodyPr>
          <a:lstStyle/>
          <a:p>
            <a:pPr algn="ctr"/>
            <a:r>
              <a:rPr lang="en-GB" sz="2300" b="1" dirty="0"/>
              <a:t>Hospitals</a:t>
            </a:r>
          </a:p>
          <a:p>
            <a:pPr algn="ctr"/>
            <a:r>
              <a:rPr lang="en-GB" sz="2300" b="1" dirty="0"/>
              <a:t>(emergency room)</a:t>
            </a:r>
            <a:endParaRPr lang="en-CH" sz="2300" b="1" dirty="0"/>
          </a:p>
        </p:txBody>
      </p:sp>
      <p:sp>
        <p:nvSpPr>
          <p:cNvPr id="9" name="Rectangle 9">
            <a:extLst>
              <a:ext uri="{FF2B5EF4-FFF2-40B4-BE49-F238E27FC236}">
                <a16:creationId xmlns:a16="http://schemas.microsoft.com/office/drawing/2014/main" id="{BBFF8633-DB62-489D-AE1B-4BE29738F5A4}"/>
              </a:ext>
            </a:extLst>
          </p:cNvPr>
          <p:cNvSpPr/>
          <p:nvPr/>
        </p:nvSpPr>
        <p:spPr>
          <a:xfrm>
            <a:off x="336330" y="1951597"/>
            <a:ext cx="2296400" cy="114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TextBox 10">
            <a:extLst>
              <a:ext uri="{FF2B5EF4-FFF2-40B4-BE49-F238E27FC236}">
                <a16:creationId xmlns:a16="http://schemas.microsoft.com/office/drawing/2014/main" id="{D90E9855-F9F8-4CF1-A793-E5478A094340}"/>
              </a:ext>
            </a:extLst>
          </p:cNvPr>
          <p:cNvSpPr txBox="1"/>
          <p:nvPr/>
        </p:nvSpPr>
        <p:spPr>
          <a:xfrm>
            <a:off x="272050" y="2133425"/>
            <a:ext cx="2424959" cy="800219"/>
          </a:xfrm>
          <a:prstGeom prst="rect">
            <a:avLst/>
          </a:prstGeom>
          <a:noFill/>
        </p:spPr>
        <p:txBody>
          <a:bodyPr wrap="none" rtlCol="0">
            <a:spAutoFit/>
          </a:bodyPr>
          <a:lstStyle/>
          <a:p>
            <a:pPr algn="ctr"/>
            <a:r>
              <a:rPr lang="en-GB" sz="2300" b="1" dirty="0"/>
              <a:t>Therapy at Home</a:t>
            </a:r>
          </a:p>
          <a:p>
            <a:pPr algn="ctr"/>
            <a:r>
              <a:rPr lang="en-GB" sz="2300" b="1" dirty="0"/>
              <a:t>(Doctor’s practice)</a:t>
            </a:r>
            <a:endParaRPr lang="en-CH" sz="2300" b="1" dirty="0"/>
          </a:p>
        </p:txBody>
      </p:sp>
      <p:sp>
        <p:nvSpPr>
          <p:cNvPr id="11" name="Right Brace 11">
            <a:extLst>
              <a:ext uri="{FF2B5EF4-FFF2-40B4-BE49-F238E27FC236}">
                <a16:creationId xmlns:a16="http://schemas.microsoft.com/office/drawing/2014/main" id="{AD2847D6-EA97-4F5B-9A68-5DF943ACE4A8}"/>
              </a:ext>
            </a:extLst>
          </p:cNvPr>
          <p:cNvSpPr/>
          <p:nvPr/>
        </p:nvSpPr>
        <p:spPr>
          <a:xfrm rot="5400000">
            <a:off x="5715043" y="184108"/>
            <a:ext cx="366433" cy="65310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2" name="TextBox 12">
            <a:extLst>
              <a:ext uri="{FF2B5EF4-FFF2-40B4-BE49-F238E27FC236}">
                <a16:creationId xmlns:a16="http://schemas.microsoft.com/office/drawing/2014/main" id="{D732E773-BFCB-4CBA-BDF6-06E1F365A818}"/>
              </a:ext>
            </a:extLst>
          </p:cNvPr>
          <p:cNvSpPr txBox="1"/>
          <p:nvPr/>
        </p:nvSpPr>
        <p:spPr>
          <a:xfrm>
            <a:off x="2487189" y="3685864"/>
            <a:ext cx="7209987" cy="1508105"/>
          </a:xfrm>
          <a:prstGeom prst="rect">
            <a:avLst/>
          </a:prstGeom>
          <a:noFill/>
        </p:spPr>
        <p:txBody>
          <a:bodyPr wrap="none" rtlCol="0">
            <a:spAutoFit/>
          </a:bodyPr>
          <a:lstStyle/>
          <a:p>
            <a:pPr algn="ctr"/>
            <a:r>
              <a:rPr lang="en-GB" sz="2300" b="1" dirty="0"/>
              <a:t>Business opportunities between these two extremes</a:t>
            </a:r>
          </a:p>
          <a:p>
            <a:pPr algn="ctr"/>
            <a:r>
              <a:rPr lang="en-GB" sz="2300" b="1" dirty="0"/>
              <a:t>for hotel, private SPA, health, social and medical services.</a:t>
            </a:r>
          </a:p>
          <a:p>
            <a:pPr algn="ctr"/>
            <a:r>
              <a:rPr lang="en-GB" sz="2300" b="1" dirty="0"/>
              <a:t>Assistance, recovery, health concierge, </a:t>
            </a:r>
          </a:p>
          <a:p>
            <a:pPr algn="ctr"/>
            <a:r>
              <a:rPr lang="en-GB" sz="2300" b="1" dirty="0"/>
              <a:t>prevention, coaching, fitness, nutrition</a:t>
            </a:r>
            <a:endParaRPr lang="en-CH" sz="2300" b="1" dirty="0"/>
          </a:p>
        </p:txBody>
      </p:sp>
      <p:pic>
        <p:nvPicPr>
          <p:cNvPr id="13" name="Picture 13">
            <a:extLst>
              <a:ext uri="{FF2B5EF4-FFF2-40B4-BE49-F238E27FC236}">
                <a16:creationId xmlns:a16="http://schemas.microsoft.com/office/drawing/2014/main" id="{5634F1D7-CB78-44C9-BE8B-F64C07794779}"/>
              </a:ext>
            </a:extLst>
          </p:cNvPr>
          <p:cNvPicPr>
            <a:picLocks noChangeAspect="1"/>
          </p:cNvPicPr>
          <p:nvPr/>
        </p:nvPicPr>
        <p:blipFill>
          <a:blip r:embed="rId2"/>
          <a:stretch>
            <a:fillRect/>
          </a:stretch>
        </p:blipFill>
        <p:spPr>
          <a:xfrm>
            <a:off x="2697859" y="1285108"/>
            <a:ext cx="6400800" cy="2085975"/>
          </a:xfrm>
          <a:prstGeom prst="rect">
            <a:avLst/>
          </a:prstGeom>
        </p:spPr>
      </p:pic>
      <p:pic>
        <p:nvPicPr>
          <p:cNvPr id="14" name="Picture 15">
            <a:extLst>
              <a:ext uri="{FF2B5EF4-FFF2-40B4-BE49-F238E27FC236}">
                <a16:creationId xmlns:a16="http://schemas.microsoft.com/office/drawing/2014/main" id="{E9412791-BE28-4219-A35B-217D565A8D72}"/>
              </a:ext>
            </a:extLst>
          </p:cNvPr>
          <p:cNvPicPr>
            <a:picLocks noChangeAspect="1"/>
          </p:cNvPicPr>
          <p:nvPr/>
        </p:nvPicPr>
        <p:blipFill>
          <a:blip r:embed="rId3"/>
          <a:stretch>
            <a:fillRect/>
          </a:stretch>
        </p:blipFill>
        <p:spPr>
          <a:xfrm>
            <a:off x="4869559" y="1357647"/>
            <a:ext cx="2057400" cy="409575"/>
          </a:xfrm>
          <a:prstGeom prst="rect">
            <a:avLst/>
          </a:prstGeom>
        </p:spPr>
      </p:pic>
      <p:sp>
        <p:nvSpPr>
          <p:cNvPr id="15" name="Titel 1">
            <a:extLst>
              <a:ext uri="{FF2B5EF4-FFF2-40B4-BE49-F238E27FC236}">
                <a16:creationId xmlns:a16="http://schemas.microsoft.com/office/drawing/2014/main" id="{82C9366C-0A51-4467-B47A-044CE24CD4AA}"/>
              </a:ext>
            </a:extLst>
          </p:cNvPr>
          <p:cNvSpPr>
            <a:spLocks noGrp="1"/>
          </p:cNvSpPr>
          <p:nvPr>
            <p:ph type="title"/>
          </p:nvPr>
        </p:nvSpPr>
        <p:spPr>
          <a:xfrm>
            <a:off x="3226886" y="347896"/>
            <a:ext cx="9521705" cy="1257300"/>
          </a:xfrm>
        </p:spPr>
        <p:txBody>
          <a:bodyPr/>
          <a:lstStyle/>
          <a:p>
            <a:r>
              <a:rPr lang="de-CH" sz="3800" dirty="0"/>
              <a:t>TOURISM PLANNING &amp; MARKET PRESENCE</a:t>
            </a:r>
          </a:p>
        </p:txBody>
      </p:sp>
      <p:pic>
        <p:nvPicPr>
          <p:cNvPr id="16" name="Grafik 15">
            <a:extLst>
              <a:ext uri="{FF2B5EF4-FFF2-40B4-BE49-F238E27FC236}">
                <a16:creationId xmlns:a16="http://schemas.microsoft.com/office/drawing/2014/main" id="{D0BD288B-D131-4236-9B54-9240CF78A41A}"/>
              </a:ext>
            </a:extLst>
          </p:cNvPr>
          <p:cNvPicPr>
            <a:picLocks noChangeAspect="1"/>
          </p:cNvPicPr>
          <p:nvPr/>
        </p:nvPicPr>
        <p:blipFill>
          <a:blip r:embed="rId4"/>
          <a:stretch>
            <a:fillRect/>
          </a:stretch>
        </p:blipFill>
        <p:spPr>
          <a:xfrm>
            <a:off x="3242342" y="5246978"/>
            <a:ext cx="5010150" cy="1627152"/>
          </a:xfrm>
          <a:prstGeom prst="rect">
            <a:avLst/>
          </a:prstGeom>
        </p:spPr>
      </p:pic>
    </p:spTree>
    <p:extLst>
      <p:ext uri="{BB962C8B-B14F-4D97-AF65-F5344CB8AC3E}">
        <p14:creationId xmlns:p14="http://schemas.microsoft.com/office/powerpoint/2010/main" val="1175765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B1F400-E180-42E4-83E5-958E39A3C353}"/>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a:extLst>
              <a:ext uri="{FF2B5EF4-FFF2-40B4-BE49-F238E27FC236}">
                <a16:creationId xmlns:a16="http://schemas.microsoft.com/office/drawing/2014/main" id="{32DC86BA-BB7C-43F2-BFE5-7ABCFE759532}"/>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956A1ADD-65D9-4812-94C6-C912CB4FA8B9}"/>
              </a:ext>
            </a:extLst>
          </p:cNvPr>
          <p:cNvSpPr>
            <a:spLocks noGrp="1"/>
          </p:cNvSpPr>
          <p:nvPr>
            <p:ph type="sldNum" sz="quarter" idx="12"/>
          </p:nvPr>
        </p:nvSpPr>
        <p:spPr/>
        <p:txBody>
          <a:bodyPr/>
          <a:lstStyle/>
          <a:p>
            <a:fld id="{437794D7-DC86-9A4E-9C9F-0B324FE8876A}" type="slidenum">
              <a:rPr lang="en-US" smtClean="0"/>
              <a:pPr/>
              <a:t>71</a:t>
            </a:fld>
            <a:endParaRPr lang="en-US" dirty="0"/>
          </a:p>
        </p:txBody>
      </p:sp>
      <p:sp>
        <p:nvSpPr>
          <p:cNvPr id="6" name="Titel 1">
            <a:extLst>
              <a:ext uri="{FF2B5EF4-FFF2-40B4-BE49-F238E27FC236}">
                <a16:creationId xmlns:a16="http://schemas.microsoft.com/office/drawing/2014/main" id="{7A897410-278A-4C7A-8622-FFA7C1FBDF9E}"/>
              </a:ext>
            </a:extLst>
          </p:cNvPr>
          <p:cNvSpPr>
            <a:spLocks noGrp="1"/>
          </p:cNvSpPr>
          <p:nvPr>
            <p:ph type="title"/>
          </p:nvPr>
        </p:nvSpPr>
        <p:spPr>
          <a:xfrm>
            <a:off x="3247301" y="548252"/>
            <a:ext cx="8674623" cy="1257300"/>
          </a:xfrm>
        </p:spPr>
        <p:txBody>
          <a:bodyPr/>
          <a:lstStyle/>
          <a:p>
            <a:r>
              <a:rPr lang="de-CH" sz="3500" dirty="0"/>
              <a:t>TOURISM PLANNING &amp; MARKET PRESENCE</a:t>
            </a:r>
          </a:p>
        </p:txBody>
      </p:sp>
      <p:sp>
        <p:nvSpPr>
          <p:cNvPr id="8" name="Content Placeholder 2">
            <a:extLst>
              <a:ext uri="{FF2B5EF4-FFF2-40B4-BE49-F238E27FC236}">
                <a16:creationId xmlns:a16="http://schemas.microsoft.com/office/drawing/2014/main" id="{A3566BA6-3019-4F78-86E9-1FBBBB206781}"/>
              </a:ext>
            </a:extLst>
          </p:cNvPr>
          <p:cNvSpPr txBox="1">
            <a:spLocks/>
          </p:cNvSpPr>
          <p:nvPr/>
        </p:nvSpPr>
        <p:spPr>
          <a:xfrm>
            <a:off x="133780" y="1011035"/>
            <a:ext cx="1192444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MARKETING FOCUS ON BUSINESS TRAVELLERS/COWORKING SPACE/REMOTE WORKING</a:t>
            </a:r>
            <a:endParaRPr lang="en-US" sz="2400" b="1" dirty="0">
              <a:latin typeface="Zona Pro Bold" panose="02010803040002020004" pitchFamily="50" charset="0"/>
            </a:endParaRPr>
          </a:p>
          <a:p>
            <a:r>
              <a:rPr lang="en-US" sz="2400" b="1" dirty="0"/>
              <a:t>There will be less business trips and conferences, as many meetings and conferences can be held virtually. </a:t>
            </a:r>
          </a:p>
          <a:p>
            <a:r>
              <a:rPr lang="en-US" sz="2400" b="1" dirty="0"/>
              <a:t>Hybrid conferences could be held at hotels, whereby some business managers do the physical business trip and provide a health-passport with a recent vaccination, while other business managers decide to dial-in in a virtual conference. Conference room equipment could be either bought for $ 10’000.- or rented for $ 300.- per day.</a:t>
            </a:r>
          </a:p>
          <a:p>
            <a:r>
              <a:rPr lang="en-US" sz="2400" b="1" dirty="0"/>
              <a:t>Hyatt is offering its connected hotel chain infrastructure to hold video conferencing or education/schooling. To strengthen the sense of belonging of the video conferencing participants, the same menu could be offered simultaneously at the single Hyatt locations. </a:t>
            </a:r>
          </a:p>
          <a:p>
            <a:r>
              <a:rPr lang="en-US" sz="2400" b="1" dirty="0"/>
              <a:t>Scandic Hotels is offering is flexible remote working spaces with print and copy places, away from office or home, to prepare meetings with clients for example.</a:t>
            </a:r>
          </a:p>
          <a:p>
            <a:endParaRPr lang="en-US" sz="2400" b="1" dirty="0"/>
          </a:p>
        </p:txBody>
      </p:sp>
    </p:spTree>
    <p:extLst>
      <p:ext uri="{BB962C8B-B14F-4D97-AF65-F5344CB8AC3E}">
        <p14:creationId xmlns:p14="http://schemas.microsoft.com/office/powerpoint/2010/main" val="3995970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69B4FE3-3DDA-4B75-9EB7-784E3A85D666}"/>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5F417E89-2714-4CC9-AE62-9D9577A718CE}"/>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751F876B-2A4A-4907-BDC1-B2AFE519E76B}"/>
              </a:ext>
            </a:extLst>
          </p:cNvPr>
          <p:cNvSpPr>
            <a:spLocks noGrp="1"/>
          </p:cNvSpPr>
          <p:nvPr>
            <p:ph type="sldNum" sz="quarter" idx="12"/>
          </p:nvPr>
        </p:nvSpPr>
        <p:spPr/>
        <p:txBody>
          <a:bodyPr/>
          <a:lstStyle/>
          <a:p>
            <a:fld id="{437794D7-DC86-9A4E-9C9F-0B324FE8876A}" type="slidenum">
              <a:rPr lang="en-US" smtClean="0"/>
              <a:pPr/>
              <a:t>72</a:t>
            </a:fld>
            <a:endParaRPr lang="en-US" dirty="0"/>
          </a:p>
        </p:txBody>
      </p:sp>
      <p:sp>
        <p:nvSpPr>
          <p:cNvPr id="7" name="Content Placeholder 2">
            <a:extLst>
              <a:ext uri="{FF2B5EF4-FFF2-40B4-BE49-F238E27FC236}">
                <a16:creationId xmlns:a16="http://schemas.microsoft.com/office/drawing/2014/main" id="{C3B7208C-1F82-4BC0-A10E-56517E6B10D6}"/>
              </a:ext>
            </a:extLst>
          </p:cNvPr>
          <p:cNvSpPr txBox="1">
            <a:spLocks/>
          </p:cNvSpPr>
          <p:nvPr/>
        </p:nvSpPr>
        <p:spPr>
          <a:xfrm>
            <a:off x="0" y="851554"/>
            <a:ext cx="12006396" cy="5494465"/>
          </a:xfrm>
          <a:prstGeom prst="rect">
            <a:avLst/>
          </a:prstGeom>
        </p:spPr>
        <p:txBody>
          <a:bodyPr>
            <a:normAutofit fontScale="62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000" b="1" u="sng" dirty="0">
                <a:latin typeface="Zona Pro Bold" panose="02010803040002020004" pitchFamily="50" charset="0"/>
              </a:rPr>
              <a:t>DE-SEASONALISE TOURISM &amp; DIVERSIFY NON-URBAN REGIONS:</a:t>
            </a:r>
            <a:r>
              <a:rPr lang="en-US" sz="4000" b="1" dirty="0">
                <a:latin typeface="Zona Pro Bold" panose="02010803040002020004" pitchFamily="50" charset="0"/>
              </a:rPr>
              <a:t> </a:t>
            </a:r>
          </a:p>
          <a:p>
            <a:r>
              <a:rPr lang="en-US" sz="4000" b="1" dirty="0">
                <a:latin typeface="Zona Pro Bold" panose="02010803040002020004" pitchFamily="50" charset="0"/>
              </a:rPr>
              <a:t>During the high season, the local residents could reduce heating if many visitors/tourists arrive.</a:t>
            </a:r>
          </a:p>
          <a:p>
            <a:r>
              <a:rPr lang="en-US" sz="4000" b="1" dirty="0">
                <a:latin typeface="Zona Pro Bold" panose="02010803040002020004" pitchFamily="50" charset="0"/>
              </a:rPr>
              <a:t>A traditionally pleasure destination could become a business destination (at least home/smart working) as well, to help reduce seasonality.</a:t>
            </a:r>
          </a:p>
          <a:p>
            <a:r>
              <a:rPr lang="en-US" sz="4000" b="1" u="sng" dirty="0">
                <a:latin typeface="Zona Pro Bold" panose="02010803040002020004" pitchFamily="50" charset="0"/>
              </a:rPr>
              <a:t>Natural causes of seasonality:</a:t>
            </a:r>
            <a:r>
              <a:rPr lang="en-US" sz="4000" b="1" dirty="0">
                <a:latin typeface="Zona Pro Bold" panose="02010803040002020004" pitchFamily="50" charset="0"/>
              </a:rPr>
              <a:t> First of all, natural and climatic conditions influence the tourist flows to a certain location, depending on distinctive seasonal phases during a year (summer vs. winter). </a:t>
            </a:r>
          </a:p>
          <a:p>
            <a:r>
              <a:rPr lang="en-US" sz="4000" b="1" u="sng" dirty="0">
                <a:latin typeface="Zona Pro Bold" panose="02010803040002020004" pitchFamily="50" charset="0"/>
              </a:rPr>
              <a:t>Institutional causes of seasonality:</a:t>
            </a:r>
            <a:r>
              <a:rPr lang="en-US" sz="4000" b="1" dirty="0">
                <a:latin typeface="Zona Pro Bold" panose="02010803040002020004" pitchFamily="50" charset="0"/>
              </a:rPr>
              <a:t> Institutional factors that cause seasonality are public holidays (Easter Monday, Chinese New Year) or the duration of school holidays and the duration of industrial holidays (closing of the factories in August or between Christmas and New Year.</a:t>
            </a:r>
          </a:p>
          <a:p>
            <a:r>
              <a:rPr lang="en-US" sz="4000" b="1" u="sng" dirty="0">
                <a:latin typeface="Zona Pro Bold" panose="02010803040002020004" pitchFamily="50" charset="0"/>
              </a:rPr>
              <a:t>Ageing population</a:t>
            </a:r>
            <a:r>
              <a:rPr lang="en-US" sz="4000" b="1" dirty="0">
                <a:latin typeface="Zona Pro Bold" panose="02010803040002020004" pitchFamily="50" charset="0"/>
              </a:rPr>
              <a:t> can help de-</a:t>
            </a:r>
            <a:r>
              <a:rPr lang="en-US" sz="4000" b="1" dirty="0" err="1">
                <a:latin typeface="Zona Pro Bold" panose="02010803040002020004" pitchFamily="50" charset="0"/>
              </a:rPr>
              <a:t>seasonalise</a:t>
            </a:r>
            <a:r>
              <a:rPr lang="en-US" sz="4000" b="1" dirty="0">
                <a:latin typeface="Zona Pro Bold" panose="02010803040002020004" pitchFamily="50" charset="0"/>
              </a:rPr>
              <a:t> tourism, as especially the retired persons have unrestricted free leisure time to spend in tourism.  </a:t>
            </a:r>
          </a:p>
          <a:p>
            <a:r>
              <a:rPr lang="en-US" sz="4000" b="1" dirty="0">
                <a:latin typeface="Zona Pro Bold" panose="02010803040002020004" pitchFamily="50" charset="0"/>
              </a:rPr>
              <a:t>If the hotel operation can remain open all year long, employees can be hired the entire year, and not just for the high season.</a:t>
            </a:r>
          </a:p>
          <a:p>
            <a:endParaRPr lang="en-US" sz="4000" b="1" dirty="0">
              <a:latin typeface="Zona Pro Bold" panose="02010803040002020004" pitchFamily="50" charset="0"/>
            </a:endParaRPr>
          </a:p>
        </p:txBody>
      </p:sp>
      <p:sp>
        <p:nvSpPr>
          <p:cNvPr id="8" name="Title 1">
            <a:extLst>
              <a:ext uri="{FF2B5EF4-FFF2-40B4-BE49-F238E27FC236}">
                <a16:creationId xmlns:a16="http://schemas.microsoft.com/office/drawing/2014/main" id="{29FE0A60-457D-4733-A52B-9414E1989594}"/>
              </a:ext>
            </a:extLst>
          </p:cNvPr>
          <p:cNvSpPr txBox="1">
            <a:spLocks/>
          </p:cNvSpPr>
          <p:nvPr/>
        </p:nvSpPr>
        <p:spPr>
          <a:xfrm>
            <a:off x="3211986" y="363553"/>
            <a:ext cx="9139039"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700" dirty="0"/>
              <a:t>TOURISM PLANNING &amp; MARKET PRESENCE</a:t>
            </a:r>
          </a:p>
        </p:txBody>
      </p:sp>
    </p:spTree>
    <p:extLst>
      <p:ext uri="{BB962C8B-B14F-4D97-AF65-F5344CB8AC3E}">
        <p14:creationId xmlns:p14="http://schemas.microsoft.com/office/powerpoint/2010/main" val="501769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73</a:t>
            </a:fld>
            <a:endParaRPr lang="en-US" dirty="0"/>
          </a:p>
        </p:txBody>
      </p:sp>
      <p:sp>
        <p:nvSpPr>
          <p:cNvPr id="7" name="Title 1">
            <a:extLst>
              <a:ext uri="{FF2B5EF4-FFF2-40B4-BE49-F238E27FC236}">
                <a16:creationId xmlns:a16="http://schemas.microsoft.com/office/drawing/2014/main" id="{C03059A4-AE70-4DA2-8A35-6B84DCC69AB6}"/>
              </a:ext>
            </a:extLst>
          </p:cNvPr>
          <p:cNvSpPr>
            <a:spLocks noGrp="1"/>
          </p:cNvSpPr>
          <p:nvPr>
            <p:ph type="title"/>
          </p:nvPr>
        </p:nvSpPr>
        <p:spPr>
          <a:xfrm>
            <a:off x="3145726" y="448237"/>
            <a:ext cx="9139039" cy="939125"/>
          </a:xfrm>
        </p:spPr>
        <p:txBody>
          <a:bodyPr/>
          <a:lstStyle/>
          <a:p>
            <a:r>
              <a:rPr lang="de-CH" sz="3700" dirty="0"/>
              <a:t>TOURISM PLANNING &amp; MARKET PRESENCE</a:t>
            </a:r>
          </a:p>
        </p:txBody>
      </p:sp>
      <p:sp>
        <p:nvSpPr>
          <p:cNvPr id="8" name="Content Placeholder 2">
            <a:extLst>
              <a:ext uri="{FF2B5EF4-FFF2-40B4-BE49-F238E27FC236}">
                <a16:creationId xmlns:a16="http://schemas.microsoft.com/office/drawing/2014/main" id="{E5033409-F556-47AF-A1A6-5DE9F220B7E6}"/>
              </a:ext>
            </a:extLst>
          </p:cNvPr>
          <p:cNvSpPr txBox="1">
            <a:spLocks/>
          </p:cNvSpPr>
          <p:nvPr/>
        </p:nvSpPr>
        <p:spPr>
          <a:xfrm>
            <a:off x="0" y="921198"/>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DE-SEASONLISE TOURISM &amp; DIVERSIFY NON-URBAN REGIONS:</a:t>
            </a:r>
            <a:r>
              <a:rPr lang="en-US" sz="2500" b="1" dirty="0">
                <a:latin typeface="Zona Pro Bold" panose="02010803040002020004" pitchFamily="50" charset="0"/>
              </a:rPr>
              <a:t> </a:t>
            </a:r>
          </a:p>
          <a:p>
            <a:r>
              <a:rPr lang="en-US" sz="2500" b="1" dirty="0">
                <a:latin typeface="Zona Pro Bold" panose="02010803040002020004" pitchFamily="50" charset="0"/>
              </a:rPr>
              <a:t>With social distancing, it’s particularly challenging to survive for the hospitality firms that made money only during the high season for 2-3 months (summer and winter alike). In winter the cable-cars cannot transport so many people. </a:t>
            </a:r>
          </a:p>
          <a:p>
            <a:r>
              <a:rPr lang="en-US" sz="2500" b="1" dirty="0">
                <a:latin typeface="Zona Pro Bold" panose="02010803040002020004" pitchFamily="50" charset="0"/>
              </a:rPr>
              <a:t>That’s why many hotels are for sale right now: www.hotelforsale.ch</a:t>
            </a:r>
          </a:p>
          <a:p>
            <a:r>
              <a:rPr lang="en-US" sz="2500" b="1" dirty="0">
                <a:latin typeface="Zona Pro Bold" panose="02010803040002020004" pitchFamily="50" charset="0"/>
              </a:rPr>
              <a:t>The number of snow-days has dropped at winter resorts compared with the 60ies. (</a:t>
            </a:r>
            <a:r>
              <a:rPr lang="en-US" sz="2500" b="1" u="sng" dirty="0">
                <a:latin typeface="Zona Pro Bold" panose="02010803040002020004" pitchFamily="50" charset="0"/>
              </a:rPr>
              <a:t>climate change, global warming</a:t>
            </a:r>
            <a:r>
              <a:rPr lang="en-US" sz="2500" b="1" dirty="0">
                <a:latin typeface="Zona Pro Bold" panose="02010803040002020004" pitchFamily="50" charset="0"/>
              </a:rPr>
              <a:t>). Other revenue opportunities are needed. </a:t>
            </a:r>
          </a:p>
          <a:p>
            <a:r>
              <a:rPr lang="en-US" sz="2500" b="1" dirty="0">
                <a:latin typeface="Zona Pro Bold" panose="02010803040002020004" pitchFamily="50" charset="0"/>
              </a:rPr>
              <a:t>To </a:t>
            </a:r>
            <a:r>
              <a:rPr lang="en-US" sz="2500" b="1" dirty="0" err="1">
                <a:latin typeface="Zona Pro Bold" panose="02010803040002020004" pitchFamily="50" charset="0"/>
              </a:rPr>
              <a:t>deseasonalize</a:t>
            </a:r>
            <a:r>
              <a:rPr lang="en-US" sz="2500" b="1" dirty="0">
                <a:latin typeface="Zona Pro Bold" panose="02010803040002020004" pitchFamily="50" charset="0"/>
              </a:rPr>
              <a:t> tourism, offer lower prices in the off-peak and shoulder months. </a:t>
            </a:r>
          </a:p>
          <a:p>
            <a:r>
              <a:rPr lang="en-US" sz="2500" b="1" dirty="0">
                <a:latin typeface="Zona Pro Bold" panose="02010803040002020004" pitchFamily="50" charset="0"/>
              </a:rPr>
              <a:t>The (partial) lockdown offers a chance that the national tourists visit the beach resorts also in winter, as they cannot fly to distant warm climates. In England, for example Brighton, Bournemouth and Cornwall could generate revenues also during the tempered winter. Railway lines could secure a constant flow of domestic tourists and thermal pools could be offered in winter.</a:t>
            </a:r>
          </a:p>
        </p:txBody>
      </p:sp>
    </p:spTree>
    <p:extLst>
      <p:ext uri="{BB962C8B-B14F-4D97-AF65-F5344CB8AC3E}">
        <p14:creationId xmlns:p14="http://schemas.microsoft.com/office/powerpoint/2010/main" val="2841187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74</a:t>
            </a:fld>
            <a:endParaRPr lang="en-US" dirty="0"/>
          </a:p>
        </p:txBody>
      </p:sp>
      <p:sp>
        <p:nvSpPr>
          <p:cNvPr id="9" name="Content Placeholder 2">
            <a:extLst>
              <a:ext uri="{FF2B5EF4-FFF2-40B4-BE49-F238E27FC236}">
                <a16:creationId xmlns:a16="http://schemas.microsoft.com/office/drawing/2014/main" id="{7B2305B4-C57A-46AE-934D-98EE0007A710}"/>
              </a:ext>
            </a:extLst>
          </p:cNvPr>
          <p:cNvSpPr txBox="1">
            <a:spLocks/>
          </p:cNvSpPr>
          <p:nvPr/>
        </p:nvSpPr>
        <p:spPr>
          <a:xfrm>
            <a:off x="92765" y="914227"/>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DE-SEASONALISE TOURISM WITH DYNAMIC PRICES &amp; DIVERSIFY NON-URBAN REGIONS:</a:t>
            </a:r>
            <a:r>
              <a:rPr lang="en-US" sz="2300" b="1" dirty="0">
                <a:latin typeface="Zona Pro Bold" panose="02010803040002020004" pitchFamily="50" charset="0"/>
              </a:rPr>
              <a:t> </a:t>
            </a:r>
          </a:p>
          <a:p>
            <a:r>
              <a:rPr lang="en-US" sz="2300" b="1" dirty="0">
                <a:latin typeface="Zona Pro Bold" panose="02010803040002020004" pitchFamily="50" charset="0"/>
              </a:rPr>
              <a:t>Customers complain about price differentiation in the high season but not if discounts are offered during the low season to attract customers also during autumn or when the weather is not as expected. With </a:t>
            </a:r>
            <a:r>
              <a:rPr lang="en-US" sz="2300" b="1" dirty="0" err="1">
                <a:latin typeface="Zona Pro Bold" panose="02010803040002020004" pitchFamily="50" charset="0"/>
              </a:rPr>
              <a:t>deseasonalized</a:t>
            </a:r>
            <a:r>
              <a:rPr lang="en-US" sz="2300" b="1" dirty="0">
                <a:latin typeface="Zona Pro Bold" panose="02010803040002020004" pitchFamily="50" charset="0"/>
              </a:rPr>
              <a:t> tourism, an entire region or country can be stabilized.</a:t>
            </a:r>
          </a:p>
          <a:p>
            <a:r>
              <a:rPr lang="en-US" sz="2300" b="1" dirty="0">
                <a:latin typeface="Zona Pro Bold" panose="02010803040002020004" pitchFamily="50" charset="0"/>
              </a:rPr>
              <a:t>Apply dynamic prices within the same season as well, like ski-passes at low prices if it rains or in case of bad weather for skiing. </a:t>
            </a:r>
          </a:p>
          <a:p>
            <a:r>
              <a:rPr lang="en-US" sz="2300" b="1" dirty="0">
                <a:latin typeface="Zona Pro Bold" panose="02010803040002020004" pitchFamily="50" charset="0"/>
              </a:rPr>
              <a:t>Cultural, art and heritage tourism (what Italy and France were able to achieve since the Renaissance, with trips to small villages)</a:t>
            </a:r>
          </a:p>
          <a:p>
            <a:r>
              <a:rPr lang="en-US" sz="2300" b="1" dirty="0">
                <a:latin typeface="Zona Pro Bold" panose="02010803040002020004" pitchFamily="50" charset="0"/>
              </a:rPr>
              <a:t>Festival market places (street food), water-sports, indoor thermal baths, golf-tourism, events tourism, cruise-ship tourism, </a:t>
            </a:r>
          </a:p>
          <a:p>
            <a:r>
              <a:rPr lang="en-US" sz="2300" b="1" dirty="0">
                <a:latin typeface="Zona Pro Bold" panose="02010803040002020004" pitchFamily="50" charset="0"/>
              </a:rPr>
              <a:t>Again in the low season autumn months offer trips like Indian summers or Canadian autumns. </a:t>
            </a:r>
          </a:p>
          <a:p>
            <a:r>
              <a:rPr lang="en-US" sz="2300" b="1" dirty="0">
                <a:latin typeface="Zona Pro Bold" panose="02010803040002020004" pitchFamily="50" charset="0"/>
              </a:rPr>
              <a:t>With increasing temperature, wine grapes can grow also in higher (mountain) regions.</a:t>
            </a:r>
          </a:p>
          <a:p>
            <a:r>
              <a:rPr lang="en-US" sz="2300" b="1" dirty="0">
                <a:latin typeface="Zona Pro Bold" panose="02010803040002020004" pitchFamily="50" charset="0"/>
              </a:rPr>
              <a:t>Offer more parks, like in London. </a:t>
            </a:r>
          </a:p>
        </p:txBody>
      </p:sp>
      <p:sp>
        <p:nvSpPr>
          <p:cNvPr id="8" name="Titel 1">
            <a:extLst>
              <a:ext uri="{FF2B5EF4-FFF2-40B4-BE49-F238E27FC236}">
                <a16:creationId xmlns:a16="http://schemas.microsoft.com/office/drawing/2014/main" id="{45C80187-C9E8-4DD5-9170-38FF45841BFA}"/>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146013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1B927EB-6731-449F-9547-09753DE02C1A}"/>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343448C2-8DC0-44CB-8CB9-CB9DC18E5E71}"/>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E6C7A825-C9E7-4483-ADF0-F8EA43DD6DE8}"/>
              </a:ext>
            </a:extLst>
          </p:cNvPr>
          <p:cNvSpPr>
            <a:spLocks noGrp="1"/>
          </p:cNvSpPr>
          <p:nvPr>
            <p:ph type="sldNum" sz="quarter" idx="12"/>
          </p:nvPr>
        </p:nvSpPr>
        <p:spPr/>
        <p:txBody>
          <a:bodyPr/>
          <a:lstStyle/>
          <a:p>
            <a:fld id="{437794D7-DC86-9A4E-9C9F-0B324FE8876A}" type="slidenum">
              <a:rPr lang="en-US" smtClean="0"/>
              <a:pPr/>
              <a:t>75</a:t>
            </a:fld>
            <a:endParaRPr lang="en-US" dirty="0"/>
          </a:p>
        </p:txBody>
      </p:sp>
      <p:sp>
        <p:nvSpPr>
          <p:cNvPr id="7" name="Content Placeholder 2">
            <a:extLst>
              <a:ext uri="{FF2B5EF4-FFF2-40B4-BE49-F238E27FC236}">
                <a16:creationId xmlns:a16="http://schemas.microsoft.com/office/drawing/2014/main" id="{231CBBA0-FF4F-4256-8C18-36F0C35B3F64}"/>
              </a:ext>
            </a:extLst>
          </p:cNvPr>
          <p:cNvSpPr txBox="1">
            <a:spLocks/>
          </p:cNvSpPr>
          <p:nvPr/>
        </p:nvSpPr>
        <p:spPr>
          <a:xfrm>
            <a:off x="108950" y="1012866"/>
            <a:ext cx="1208305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TWO-SCENARIO OFFERING FOR SUNNY AND RAINY WEATHER</a:t>
            </a:r>
            <a:r>
              <a:rPr lang="en-US" sz="2500" b="1" dirty="0">
                <a:latin typeface="Zona Pro Bold" panose="02010803040002020004" pitchFamily="50" charset="0"/>
              </a:rPr>
              <a:t> </a:t>
            </a:r>
          </a:p>
          <a:p>
            <a:r>
              <a:rPr lang="en-US" sz="2500" b="1" dirty="0">
                <a:latin typeface="Zona Pro Bold" panose="02010803040002020004" pitchFamily="50" charset="0"/>
              </a:rPr>
              <a:t>Make an attractive offering with a tend also in case of rainy weather. </a:t>
            </a:r>
            <a:endParaRPr lang="en-CH" sz="2500" dirty="0">
              <a:latin typeface="Zona Pro Bold" panose="02010803040002020004" pitchFamily="50" charset="0"/>
            </a:endParaRPr>
          </a:p>
        </p:txBody>
      </p:sp>
      <p:pic>
        <p:nvPicPr>
          <p:cNvPr id="1026" name="Picture 2">
            <a:extLst>
              <a:ext uri="{FF2B5EF4-FFF2-40B4-BE49-F238E27FC236}">
                <a16:creationId xmlns:a16="http://schemas.microsoft.com/office/drawing/2014/main" id="{E592FC1F-71AC-4344-A8C4-B41D78F4D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25" y="2903222"/>
            <a:ext cx="2157590" cy="1430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A69002D-4251-471F-9E58-EF274993B0E4}"/>
              </a:ext>
            </a:extLst>
          </p:cNvPr>
          <p:cNvSpPr txBox="1"/>
          <p:nvPr/>
        </p:nvSpPr>
        <p:spPr>
          <a:xfrm>
            <a:off x="3082460" y="3579030"/>
            <a:ext cx="1354153" cy="923330"/>
          </a:xfrm>
          <a:prstGeom prst="rect">
            <a:avLst/>
          </a:prstGeom>
          <a:noFill/>
        </p:spPr>
        <p:txBody>
          <a:bodyPr wrap="none" rtlCol="0">
            <a:spAutoFit/>
          </a:bodyPr>
          <a:lstStyle/>
          <a:p>
            <a:r>
              <a:rPr lang="de-CH" b="1" dirty="0"/>
              <a:t>Net Profit</a:t>
            </a:r>
          </a:p>
          <a:p>
            <a:r>
              <a:rPr lang="de-CH" b="1" dirty="0" err="1"/>
              <a:t>depends</a:t>
            </a:r>
            <a:r>
              <a:rPr lang="de-CH" b="1" dirty="0"/>
              <a:t> on</a:t>
            </a:r>
          </a:p>
          <a:p>
            <a:r>
              <a:rPr lang="de-CH" b="1" dirty="0" err="1"/>
              <a:t>the</a:t>
            </a:r>
            <a:r>
              <a:rPr lang="de-CH" b="1" dirty="0"/>
              <a:t> </a:t>
            </a:r>
            <a:r>
              <a:rPr lang="de-CH" b="1" dirty="0" err="1"/>
              <a:t>weather</a:t>
            </a:r>
            <a:endParaRPr lang="en-CH" b="1" dirty="0"/>
          </a:p>
        </p:txBody>
      </p:sp>
      <p:cxnSp>
        <p:nvCxnSpPr>
          <p:cNvPr id="10" name="Gerade Verbindung mit Pfeil 9">
            <a:extLst>
              <a:ext uri="{FF2B5EF4-FFF2-40B4-BE49-F238E27FC236}">
                <a16:creationId xmlns:a16="http://schemas.microsoft.com/office/drawing/2014/main" id="{5F3333E8-F481-498C-B63C-51A1082F55A8}"/>
              </a:ext>
            </a:extLst>
          </p:cNvPr>
          <p:cNvCxnSpPr/>
          <p:nvPr/>
        </p:nvCxnSpPr>
        <p:spPr>
          <a:xfrm flipV="1">
            <a:off x="4557969" y="3299914"/>
            <a:ext cx="1267691" cy="879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12045C81-8BA2-4451-85E5-BAC9093A3F1A}"/>
              </a:ext>
            </a:extLst>
          </p:cNvPr>
          <p:cNvCxnSpPr>
            <a:cxnSpLocks/>
          </p:cNvCxnSpPr>
          <p:nvPr/>
        </p:nvCxnSpPr>
        <p:spPr>
          <a:xfrm>
            <a:off x="4557969" y="4316186"/>
            <a:ext cx="1267691" cy="76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7AB9A5B8-7BB0-4040-AA22-E952BFB8268D}"/>
              </a:ext>
            </a:extLst>
          </p:cNvPr>
          <p:cNvSpPr txBox="1"/>
          <p:nvPr/>
        </p:nvSpPr>
        <p:spPr>
          <a:xfrm>
            <a:off x="4666980" y="3028815"/>
            <a:ext cx="583814" cy="646331"/>
          </a:xfrm>
          <a:prstGeom prst="rect">
            <a:avLst/>
          </a:prstGeom>
          <a:noFill/>
        </p:spPr>
        <p:txBody>
          <a:bodyPr wrap="none" rtlCol="0">
            <a:spAutoFit/>
          </a:bodyPr>
          <a:lstStyle/>
          <a:p>
            <a:r>
              <a:rPr lang="de-CH" dirty="0"/>
              <a:t>30%</a:t>
            </a:r>
          </a:p>
          <a:p>
            <a:r>
              <a:rPr lang="de-CH" dirty="0"/>
              <a:t>rain</a:t>
            </a:r>
            <a:endParaRPr lang="en-CH" dirty="0"/>
          </a:p>
        </p:txBody>
      </p:sp>
      <p:sp>
        <p:nvSpPr>
          <p:cNvPr id="15" name="Textfeld 14">
            <a:extLst>
              <a:ext uri="{FF2B5EF4-FFF2-40B4-BE49-F238E27FC236}">
                <a16:creationId xmlns:a16="http://schemas.microsoft.com/office/drawing/2014/main" id="{FBBD9556-AC45-4C62-ACC9-BBEB80F0A8F4}"/>
              </a:ext>
            </a:extLst>
          </p:cNvPr>
          <p:cNvSpPr txBox="1"/>
          <p:nvPr/>
        </p:nvSpPr>
        <p:spPr>
          <a:xfrm>
            <a:off x="4679922" y="4698440"/>
            <a:ext cx="1019831" cy="646331"/>
          </a:xfrm>
          <a:prstGeom prst="rect">
            <a:avLst/>
          </a:prstGeom>
          <a:noFill/>
        </p:spPr>
        <p:txBody>
          <a:bodyPr wrap="none" rtlCol="0">
            <a:spAutoFit/>
          </a:bodyPr>
          <a:lstStyle/>
          <a:p>
            <a:r>
              <a:rPr lang="de-CH" dirty="0"/>
              <a:t>70%</a:t>
            </a:r>
          </a:p>
          <a:p>
            <a:r>
              <a:rPr lang="de-CH" dirty="0" err="1"/>
              <a:t>sunshine</a:t>
            </a:r>
            <a:endParaRPr lang="en-CH" dirty="0"/>
          </a:p>
        </p:txBody>
      </p:sp>
      <p:sp>
        <p:nvSpPr>
          <p:cNvPr id="14" name="Textfeld 13">
            <a:extLst>
              <a:ext uri="{FF2B5EF4-FFF2-40B4-BE49-F238E27FC236}">
                <a16:creationId xmlns:a16="http://schemas.microsoft.com/office/drawing/2014/main" id="{2CF1F5C9-9EA6-41F7-B21C-42627C76651B}"/>
              </a:ext>
            </a:extLst>
          </p:cNvPr>
          <p:cNvSpPr txBox="1"/>
          <p:nvPr/>
        </p:nvSpPr>
        <p:spPr>
          <a:xfrm>
            <a:off x="6126996" y="3028815"/>
            <a:ext cx="2419124" cy="369332"/>
          </a:xfrm>
          <a:prstGeom prst="rect">
            <a:avLst/>
          </a:prstGeom>
          <a:noFill/>
        </p:spPr>
        <p:txBody>
          <a:bodyPr wrap="none" rtlCol="0">
            <a:spAutoFit/>
          </a:bodyPr>
          <a:lstStyle/>
          <a:p>
            <a:r>
              <a:rPr lang="de-CH" dirty="0"/>
              <a:t>Net Profit: EUR 10’000.-</a:t>
            </a:r>
            <a:endParaRPr lang="en-CH" dirty="0"/>
          </a:p>
        </p:txBody>
      </p:sp>
      <p:sp>
        <p:nvSpPr>
          <p:cNvPr id="17" name="Textfeld 16">
            <a:extLst>
              <a:ext uri="{FF2B5EF4-FFF2-40B4-BE49-F238E27FC236}">
                <a16:creationId xmlns:a16="http://schemas.microsoft.com/office/drawing/2014/main" id="{7FF4E28E-04B7-4CCE-B71B-61AB1206591E}"/>
              </a:ext>
            </a:extLst>
          </p:cNvPr>
          <p:cNvSpPr txBox="1"/>
          <p:nvPr/>
        </p:nvSpPr>
        <p:spPr>
          <a:xfrm>
            <a:off x="6116649" y="4896029"/>
            <a:ext cx="2419124" cy="369332"/>
          </a:xfrm>
          <a:prstGeom prst="rect">
            <a:avLst/>
          </a:prstGeom>
          <a:noFill/>
        </p:spPr>
        <p:txBody>
          <a:bodyPr wrap="none" rtlCol="0">
            <a:spAutoFit/>
          </a:bodyPr>
          <a:lstStyle/>
          <a:p>
            <a:r>
              <a:rPr lang="de-CH" dirty="0"/>
              <a:t>Net Profit: EUR 15’000.-</a:t>
            </a:r>
            <a:endParaRPr lang="en-CH" dirty="0"/>
          </a:p>
        </p:txBody>
      </p:sp>
      <p:sp>
        <p:nvSpPr>
          <p:cNvPr id="16" name="Geschweifte Klammer rechts 15">
            <a:extLst>
              <a:ext uri="{FF2B5EF4-FFF2-40B4-BE49-F238E27FC236}">
                <a16:creationId xmlns:a16="http://schemas.microsoft.com/office/drawing/2014/main" id="{0884A472-6E18-4753-BF2D-F7BF588D38C3}"/>
              </a:ext>
            </a:extLst>
          </p:cNvPr>
          <p:cNvSpPr/>
          <p:nvPr/>
        </p:nvSpPr>
        <p:spPr>
          <a:xfrm>
            <a:off x="8291012" y="2903222"/>
            <a:ext cx="501997" cy="25520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9" name="Textfeld 18">
            <a:extLst>
              <a:ext uri="{FF2B5EF4-FFF2-40B4-BE49-F238E27FC236}">
                <a16:creationId xmlns:a16="http://schemas.microsoft.com/office/drawing/2014/main" id="{E5FC0899-B77D-48AB-B3E0-05B34957B472}"/>
              </a:ext>
            </a:extLst>
          </p:cNvPr>
          <p:cNvSpPr txBox="1"/>
          <p:nvPr/>
        </p:nvSpPr>
        <p:spPr>
          <a:xfrm>
            <a:off x="8766554" y="3422767"/>
            <a:ext cx="1615250" cy="646331"/>
          </a:xfrm>
          <a:prstGeom prst="rect">
            <a:avLst/>
          </a:prstGeom>
          <a:noFill/>
        </p:spPr>
        <p:txBody>
          <a:bodyPr wrap="none" rtlCol="0">
            <a:spAutoFit/>
          </a:bodyPr>
          <a:lstStyle/>
          <a:p>
            <a:r>
              <a:rPr lang="de-CH" dirty="0" err="1"/>
              <a:t>Expected</a:t>
            </a:r>
            <a:r>
              <a:rPr lang="de-CH" dirty="0"/>
              <a:t> Value</a:t>
            </a:r>
          </a:p>
          <a:p>
            <a:r>
              <a:rPr lang="de-CH" dirty="0" err="1"/>
              <a:t>of</a:t>
            </a:r>
            <a:r>
              <a:rPr lang="de-CH" dirty="0"/>
              <a:t> Net Profit</a:t>
            </a:r>
          </a:p>
        </p:txBody>
      </p:sp>
      <p:sp>
        <p:nvSpPr>
          <p:cNvPr id="20" name="Textfeld 19">
            <a:extLst>
              <a:ext uri="{FF2B5EF4-FFF2-40B4-BE49-F238E27FC236}">
                <a16:creationId xmlns:a16="http://schemas.microsoft.com/office/drawing/2014/main" id="{53A811F5-1F57-4281-A74A-65BFCC1281C8}"/>
              </a:ext>
            </a:extLst>
          </p:cNvPr>
          <p:cNvSpPr txBox="1"/>
          <p:nvPr/>
        </p:nvSpPr>
        <p:spPr>
          <a:xfrm>
            <a:off x="10298796" y="3555980"/>
            <a:ext cx="300082" cy="369332"/>
          </a:xfrm>
          <a:prstGeom prst="rect">
            <a:avLst/>
          </a:prstGeom>
          <a:noFill/>
        </p:spPr>
        <p:txBody>
          <a:bodyPr wrap="none" rtlCol="0">
            <a:spAutoFit/>
          </a:bodyPr>
          <a:lstStyle/>
          <a:p>
            <a:r>
              <a:rPr lang="de-CH" dirty="0"/>
              <a:t>=</a:t>
            </a:r>
            <a:endParaRPr lang="en-CH" dirty="0"/>
          </a:p>
        </p:txBody>
      </p:sp>
      <p:sp>
        <p:nvSpPr>
          <p:cNvPr id="21" name="Textfeld 20">
            <a:extLst>
              <a:ext uri="{FF2B5EF4-FFF2-40B4-BE49-F238E27FC236}">
                <a16:creationId xmlns:a16="http://schemas.microsoft.com/office/drawing/2014/main" id="{C3F75F09-6D16-4E31-A809-897855343EA5}"/>
              </a:ext>
            </a:extLst>
          </p:cNvPr>
          <p:cNvSpPr txBox="1"/>
          <p:nvPr/>
        </p:nvSpPr>
        <p:spPr>
          <a:xfrm>
            <a:off x="10573663" y="3547432"/>
            <a:ext cx="1265090" cy="369332"/>
          </a:xfrm>
          <a:prstGeom prst="rect">
            <a:avLst/>
          </a:prstGeom>
          <a:noFill/>
        </p:spPr>
        <p:txBody>
          <a:bodyPr wrap="none" rtlCol="0">
            <a:spAutoFit/>
          </a:bodyPr>
          <a:lstStyle/>
          <a:p>
            <a:r>
              <a:rPr lang="de-CH" b="1" dirty="0"/>
              <a:t>EUR 13’500</a:t>
            </a:r>
          </a:p>
        </p:txBody>
      </p:sp>
      <p:sp>
        <p:nvSpPr>
          <p:cNvPr id="18" name="Textfeld 17">
            <a:extLst>
              <a:ext uri="{FF2B5EF4-FFF2-40B4-BE49-F238E27FC236}">
                <a16:creationId xmlns:a16="http://schemas.microsoft.com/office/drawing/2014/main" id="{A964FE44-9D34-485B-9417-223CE8D47ED9}"/>
              </a:ext>
            </a:extLst>
          </p:cNvPr>
          <p:cNvSpPr txBox="1"/>
          <p:nvPr/>
        </p:nvSpPr>
        <p:spPr>
          <a:xfrm>
            <a:off x="9010083" y="4078682"/>
            <a:ext cx="2646878" cy="369332"/>
          </a:xfrm>
          <a:prstGeom prst="rect">
            <a:avLst/>
          </a:prstGeom>
          <a:noFill/>
        </p:spPr>
        <p:txBody>
          <a:bodyPr wrap="none" rtlCol="0">
            <a:spAutoFit/>
          </a:bodyPr>
          <a:lstStyle/>
          <a:p>
            <a:r>
              <a:rPr lang="de-CH" dirty="0"/>
              <a:t>(0.3*10’000 + 0.7*15’000)</a:t>
            </a:r>
            <a:endParaRPr lang="en-CH" dirty="0"/>
          </a:p>
        </p:txBody>
      </p:sp>
      <p:sp>
        <p:nvSpPr>
          <p:cNvPr id="22" name="Titel 1">
            <a:extLst>
              <a:ext uri="{FF2B5EF4-FFF2-40B4-BE49-F238E27FC236}">
                <a16:creationId xmlns:a16="http://schemas.microsoft.com/office/drawing/2014/main" id="{00B3BB38-0C93-452B-B155-830F12941714}"/>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414749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359BDF0-02BB-4EF7-B1F7-DA8F2E6D1503}"/>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DD886E7C-9338-4D0D-9596-E652ED9665D4}"/>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649DCD0A-9F3D-4164-9D8C-6E0670EC562D}"/>
              </a:ext>
            </a:extLst>
          </p:cNvPr>
          <p:cNvSpPr>
            <a:spLocks noGrp="1"/>
          </p:cNvSpPr>
          <p:nvPr>
            <p:ph type="sldNum" sz="quarter" idx="12"/>
          </p:nvPr>
        </p:nvSpPr>
        <p:spPr/>
        <p:txBody>
          <a:bodyPr/>
          <a:lstStyle/>
          <a:p>
            <a:fld id="{437794D7-DC86-9A4E-9C9F-0B324FE8876A}" type="slidenum">
              <a:rPr lang="en-US" smtClean="0"/>
              <a:pPr/>
              <a:t>76</a:t>
            </a:fld>
            <a:endParaRPr lang="en-US" dirty="0"/>
          </a:p>
        </p:txBody>
      </p:sp>
      <p:sp>
        <p:nvSpPr>
          <p:cNvPr id="7" name="Rechteck 1">
            <a:extLst>
              <a:ext uri="{FF2B5EF4-FFF2-40B4-BE49-F238E27FC236}">
                <a16:creationId xmlns:a16="http://schemas.microsoft.com/office/drawing/2014/main" id="{29F3CD50-8CA3-4794-A3BC-A66078D52D2C}"/>
              </a:ext>
            </a:extLst>
          </p:cNvPr>
          <p:cNvSpPr/>
          <p:nvPr/>
        </p:nvSpPr>
        <p:spPr>
          <a:xfrm>
            <a:off x="41918" y="1316806"/>
            <a:ext cx="12192000" cy="861774"/>
          </a:xfrm>
          <a:prstGeom prst="rect">
            <a:avLst/>
          </a:prstGeom>
        </p:spPr>
        <p:txBody>
          <a:bodyPr wrap="square">
            <a:spAutoFit/>
          </a:bodyPr>
          <a:lstStyle/>
          <a:p>
            <a:endParaRPr lang="en-US" sz="2500" b="1" dirty="0"/>
          </a:p>
          <a:p>
            <a:endParaRPr lang="en-US" sz="2500" b="1" dirty="0"/>
          </a:p>
        </p:txBody>
      </p:sp>
      <p:sp>
        <p:nvSpPr>
          <p:cNvPr id="8" name="Content Placeholder 2">
            <a:extLst>
              <a:ext uri="{FF2B5EF4-FFF2-40B4-BE49-F238E27FC236}">
                <a16:creationId xmlns:a16="http://schemas.microsoft.com/office/drawing/2014/main" id="{5F26F1D5-567C-4E35-B4DB-7C4A93164A8A}"/>
              </a:ext>
            </a:extLst>
          </p:cNvPr>
          <p:cNvSpPr txBox="1">
            <a:spLocks/>
          </p:cNvSpPr>
          <p:nvPr/>
        </p:nvSpPr>
        <p:spPr>
          <a:xfrm>
            <a:off x="41918" y="998213"/>
            <a:ext cx="11921924"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800" b="1" u="sng" dirty="0">
                <a:latin typeface="Zona Pro Bold" panose="02010803040002020004" pitchFamily="50" charset="0"/>
              </a:rPr>
              <a:t>HIGH INVESTMENTS REQUIRED</a:t>
            </a:r>
          </a:p>
          <a:p>
            <a:r>
              <a:rPr lang="en-US" sz="10800" b="1" dirty="0">
                <a:latin typeface="Zona Pro Bold" panose="02010803040002020004" pitchFamily="50" charset="0"/>
              </a:rPr>
              <a:t>High quality investments, full-year operation to </a:t>
            </a:r>
            <a:r>
              <a:rPr lang="en-US" sz="10800" b="1" dirty="0" err="1">
                <a:latin typeface="Zona Pro Bold" panose="02010803040002020004" pitchFamily="50" charset="0"/>
              </a:rPr>
              <a:t>deseasonalize</a:t>
            </a:r>
            <a:r>
              <a:rPr lang="en-US" sz="10800" b="1" dirty="0">
                <a:latin typeface="Zona Pro Bold" panose="02010803040002020004" pitchFamily="50" charset="0"/>
              </a:rPr>
              <a:t> tourism, require high investments. Only regions with access to capital and credit can afford these investments. To be able to renovate and expand is particularly challenging after a crisis, if a lot of cash has been burnt already.  </a:t>
            </a:r>
          </a:p>
          <a:p>
            <a:r>
              <a:rPr lang="en-US" sz="10800" b="1" dirty="0">
                <a:latin typeface="Zona Pro Bold" panose="02010803040002020004" pitchFamily="50" charset="0"/>
              </a:rPr>
              <a:t>(State) emergency financing provided if the funds are used to continue to invest.</a:t>
            </a:r>
          </a:p>
          <a:p>
            <a:r>
              <a:rPr lang="en-US" sz="10800" b="1" dirty="0">
                <a:latin typeface="Zona Pro Bold" panose="02010803040002020004" pitchFamily="50" charset="0"/>
              </a:rPr>
              <a:t>Also to increase the capacity to welcome more tourist numbers requires a lot of investments. </a:t>
            </a:r>
          </a:p>
          <a:p>
            <a:r>
              <a:rPr lang="en-US" sz="10800" b="1" dirty="0">
                <a:latin typeface="Zona Pro Bold" panose="02010803040002020004" pitchFamily="50" charset="0"/>
              </a:rPr>
              <a:t>Since the tourism and real estate market is segmented, the potential investors are motivated to invest as the money is poured into the region and the future revenues will be generated in the region (example: investment in </a:t>
            </a:r>
            <a:r>
              <a:rPr lang="en-US" sz="10800" b="1" dirty="0" err="1">
                <a:latin typeface="Zona Pro Bold" panose="02010803040002020004" pitchFamily="50" charset="0"/>
              </a:rPr>
              <a:t>cablecar</a:t>
            </a:r>
            <a:r>
              <a:rPr lang="en-US" sz="10800" b="1" dirty="0">
                <a:latin typeface="Zona Pro Bold" panose="02010803040002020004" pitchFamily="50" charset="0"/>
              </a:rPr>
              <a:t>, the investment/money stays in the regions, as a </a:t>
            </a:r>
            <a:r>
              <a:rPr lang="en-US" sz="10800" b="1" dirty="0" err="1">
                <a:latin typeface="Zona Pro Bold" panose="02010803040002020004" pitchFamily="50" charset="0"/>
              </a:rPr>
              <a:t>cablecar</a:t>
            </a:r>
            <a:r>
              <a:rPr lang="en-US" sz="10800" b="1" dirty="0">
                <a:latin typeface="Zona Pro Bold" panose="02010803040002020004" pitchFamily="50" charset="0"/>
              </a:rPr>
              <a:t> is immobile and cannot be carried to another region).</a:t>
            </a:r>
          </a:p>
          <a:p>
            <a:pPr marL="0" indent="0">
              <a:buNone/>
            </a:pPr>
            <a:r>
              <a:rPr lang="en-US" sz="4000" b="1" dirty="0"/>
              <a:t>  </a:t>
            </a:r>
            <a:endParaRPr lang="en-CH" sz="4000" dirty="0"/>
          </a:p>
        </p:txBody>
      </p:sp>
      <p:sp>
        <p:nvSpPr>
          <p:cNvPr id="9" name="Titel 1">
            <a:extLst>
              <a:ext uri="{FF2B5EF4-FFF2-40B4-BE49-F238E27FC236}">
                <a16:creationId xmlns:a16="http://schemas.microsoft.com/office/drawing/2014/main" id="{A5B56ABC-3DE0-4FC4-A45D-E40B04B30AE8}"/>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888453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77</a:t>
            </a:fld>
            <a:endParaRPr lang="en-US" dirty="0"/>
          </a:p>
        </p:txBody>
      </p:sp>
      <p:sp>
        <p:nvSpPr>
          <p:cNvPr id="8" name="Content Placeholder 2">
            <a:extLst>
              <a:ext uri="{FF2B5EF4-FFF2-40B4-BE49-F238E27FC236}">
                <a16:creationId xmlns:a16="http://schemas.microsoft.com/office/drawing/2014/main" id="{F1089B22-64DC-4E64-971E-4609FBB5CA75}"/>
              </a:ext>
            </a:extLst>
          </p:cNvPr>
          <p:cNvSpPr txBox="1">
            <a:spLocks/>
          </p:cNvSpPr>
          <p:nvPr/>
        </p:nvSpPr>
        <p:spPr>
          <a:xfrm>
            <a:off x="254644" y="879472"/>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OFFER OPPORTUNITIES FOR REGULAR PRACTICE OF SPORTS</a:t>
            </a:r>
          </a:p>
          <a:p>
            <a:r>
              <a:rPr lang="en-US" sz="2400" b="1" dirty="0">
                <a:latin typeface="Zona Pro Bold" panose="02010803040002020004" pitchFamily="50" charset="0"/>
              </a:rPr>
              <a:t>Hotels to invest in health club/gyms</a:t>
            </a:r>
          </a:p>
          <a:p>
            <a:r>
              <a:rPr lang="en-US" sz="2400" b="1" dirty="0">
                <a:latin typeface="Zona Pro Bold" panose="02010803040002020004" pitchFamily="50" charset="0"/>
              </a:rPr>
              <a:t>Cities/regions/governments to encourage sports, athletic and leisure activities with dedicated facilities and programs </a:t>
            </a:r>
          </a:p>
        </p:txBody>
      </p:sp>
      <p:sp>
        <p:nvSpPr>
          <p:cNvPr id="7" name="Titel 1">
            <a:extLst>
              <a:ext uri="{FF2B5EF4-FFF2-40B4-BE49-F238E27FC236}">
                <a16:creationId xmlns:a16="http://schemas.microsoft.com/office/drawing/2014/main" id="{C8EA4F59-F501-4AAF-96E8-D07A9E2F4B6A}"/>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518464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78</a:t>
            </a:fld>
            <a:endParaRPr lang="en-US" dirty="0"/>
          </a:p>
        </p:txBody>
      </p:sp>
      <p:sp>
        <p:nvSpPr>
          <p:cNvPr id="6" name="Rechteck 1">
            <a:extLst>
              <a:ext uri="{FF2B5EF4-FFF2-40B4-BE49-F238E27FC236}">
                <a16:creationId xmlns:a16="http://schemas.microsoft.com/office/drawing/2014/main" id="{7A05055E-18F1-48B0-A173-0F9A05A0E169}"/>
              </a:ext>
            </a:extLst>
          </p:cNvPr>
          <p:cNvSpPr/>
          <p:nvPr/>
        </p:nvSpPr>
        <p:spPr>
          <a:xfrm>
            <a:off x="77713" y="1515546"/>
            <a:ext cx="11844211" cy="861774"/>
          </a:xfrm>
          <a:prstGeom prst="rect">
            <a:avLst/>
          </a:prstGeom>
        </p:spPr>
        <p:txBody>
          <a:bodyPr wrap="square">
            <a:spAutoFit/>
          </a:bodyPr>
          <a:lstStyle/>
          <a:p>
            <a:endParaRPr lang="en-US" sz="2500" b="1" dirty="0"/>
          </a:p>
          <a:p>
            <a:endParaRPr lang="en-US" sz="2500" b="1" dirty="0"/>
          </a:p>
        </p:txBody>
      </p:sp>
      <p:sp>
        <p:nvSpPr>
          <p:cNvPr id="8" name="Content Placeholder 2">
            <a:extLst>
              <a:ext uri="{FF2B5EF4-FFF2-40B4-BE49-F238E27FC236}">
                <a16:creationId xmlns:a16="http://schemas.microsoft.com/office/drawing/2014/main" id="{BA8782A2-F81E-4DA6-AEFB-04D5FDA14534}"/>
              </a:ext>
            </a:extLst>
          </p:cNvPr>
          <p:cNvSpPr txBox="1">
            <a:spLocks/>
          </p:cNvSpPr>
          <p:nvPr/>
        </p:nvSpPr>
        <p:spPr>
          <a:xfrm>
            <a:off x="192363" y="914862"/>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GENERAL TOURISM MARKET TREND</a:t>
            </a:r>
          </a:p>
          <a:p>
            <a:r>
              <a:rPr lang="en-US" sz="2400" b="1" dirty="0">
                <a:latin typeface="Zona Pro Bold" panose="02010803040002020004" pitchFamily="50" charset="0"/>
              </a:rPr>
              <a:t>No region is growing faster than Asia-Pacific (45% of retail tourism worldwide)</a:t>
            </a:r>
          </a:p>
          <a:p>
            <a:r>
              <a:rPr lang="en-US" sz="2400" b="1" dirty="0">
                <a:latin typeface="Zona Pro Bold" panose="02010803040002020004" pitchFamily="50" charset="0"/>
              </a:rPr>
              <a:t>In Germany, demand growth driven by those above 55, and especially from those aged between 65-74. This means meeting the growing needs of longevity.</a:t>
            </a:r>
          </a:p>
          <a:p>
            <a:r>
              <a:rPr lang="en-US" sz="2400" b="1" dirty="0">
                <a:latin typeface="Zona Pro Bold" panose="02010803040002020004" pitchFamily="50" charset="0"/>
              </a:rPr>
              <a:t>Is the (global) middle class consumer strong enough to support tourism in the future?</a:t>
            </a:r>
          </a:p>
          <a:p>
            <a:r>
              <a:rPr lang="en-US" sz="2400" b="1" dirty="0">
                <a:latin typeface="Zona Pro Bold" panose="02010803040002020004" pitchFamily="50" charset="0"/>
              </a:rPr>
              <a:t>Positive positioning of the city. Cities have to be shaped emphatically, thematized and brought to the attention of the companies, inhabitants and visitors. </a:t>
            </a:r>
          </a:p>
          <a:p>
            <a:r>
              <a:rPr lang="en-US" sz="2400" b="1" dirty="0">
                <a:latin typeface="Zona Pro Bold" panose="02010803040002020004" pitchFamily="50" charset="0"/>
              </a:rPr>
              <a:t>The place as a product, as a service, as an image. </a:t>
            </a:r>
          </a:p>
          <a:p>
            <a:r>
              <a:rPr lang="en-US" sz="2400" b="1" dirty="0">
                <a:latin typeface="Zona Pro Bold" panose="02010803040002020004" pitchFamily="50" charset="0"/>
              </a:rPr>
              <a:t>Tourism strengthens a city. Tourism generates income that was not already in the local economy.</a:t>
            </a:r>
          </a:p>
          <a:p>
            <a:r>
              <a:rPr lang="en-US" sz="2400" b="1" dirty="0">
                <a:latin typeface="Zona Pro Bold" panose="02010803040002020004" pitchFamily="50" charset="0"/>
              </a:rPr>
              <a:t>The connectivity should be advanced. </a:t>
            </a:r>
          </a:p>
          <a:p>
            <a:r>
              <a:rPr lang="en-US" sz="2400" b="1" dirty="0">
                <a:latin typeface="Zona Pro Bold" panose="02010803040002020004" pitchFamily="50" charset="0"/>
              </a:rPr>
              <a:t>Improve international openness  </a:t>
            </a:r>
          </a:p>
          <a:p>
            <a:endParaRPr lang="en-US" sz="2400" b="1" dirty="0">
              <a:latin typeface="Zona Pro Bold" panose="02010803040002020004" pitchFamily="50" charset="0"/>
            </a:endParaRPr>
          </a:p>
        </p:txBody>
      </p:sp>
      <p:sp>
        <p:nvSpPr>
          <p:cNvPr id="9" name="Titel 1">
            <a:extLst>
              <a:ext uri="{FF2B5EF4-FFF2-40B4-BE49-F238E27FC236}">
                <a16:creationId xmlns:a16="http://schemas.microsoft.com/office/drawing/2014/main" id="{6165B3C6-5407-4569-B9CA-D2B5448293A1}"/>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2220898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79</a:t>
            </a:fld>
            <a:endParaRPr lang="en-US" dirty="0"/>
          </a:p>
        </p:txBody>
      </p:sp>
      <p:sp>
        <p:nvSpPr>
          <p:cNvPr id="7" name="Content Placeholder 2">
            <a:extLst>
              <a:ext uri="{FF2B5EF4-FFF2-40B4-BE49-F238E27FC236}">
                <a16:creationId xmlns:a16="http://schemas.microsoft.com/office/drawing/2014/main" id="{8FED2B2F-1046-47F2-B6CF-6CB72BBD2273}"/>
              </a:ext>
            </a:extLst>
          </p:cNvPr>
          <p:cNvSpPr txBox="1">
            <a:spLocks/>
          </p:cNvSpPr>
          <p:nvPr/>
        </p:nvSpPr>
        <p:spPr>
          <a:xfrm>
            <a:off x="135038" y="904824"/>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GENERAL TOURISM MARKET TREND</a:t>
            </a:r>
            <a:endParaRPr lang="en-US" sz="2400" b="1" dirty="0">
              <a:latin typeface="Zona Pro Bold" panose="02010803040002020004" pitchFamily="50" charset="0"/>
            </a:endParaRPr>
          </a:p>
          <a:p>
            <a:r>
              <a:rPr lang="en-US" sz="2400" b="1" dirty="0">
                <a:latin typeface="Zona Pro Bold" panose="02010803040002020004" pitchFamily="50" charset="0"/>
              </a:rPr>
              <a:t>However, the situation is dangerous when the destination market is too successful. The place becomes overdependent on tourism and at the mercy of external economic and political forces (Example of COVID-19 Lockdown regulation). </a:t>
            </a:r>
          </a:p>
          <a:p>
            <a:r>
              <a:rPr lang="en-US" sz="2400" b="1" dirty="0">
                <a:latin typeface="Zona Pro Bold" panose="02010803040002020004" pitchFamily="50" charset="0"/>
              </a:rPr>
              <a:t>Tourism  should not be the only engine (component) of the economy. Example of countries which depend on tourism: Islands in the Caribbean (up to 95% of the population). In Greece, Portugal, Kenia, Sri Lanka, Thailand, the contribution of tourism to GDP exceed 25%.</a:t>
            </a:r>
          </a:p>
          <a:p>
            <a:r>
              <a:rPr lang="en-US" sz="2400" b="1" dirty="0">
                <a:latin typeface="Zona Pro Bold" panose="02010803040002020004" pitchFamily="50" charset="0"/>
              </a:rPr>
              <a:t>Generally it is not good to depend only on too few sectors: States along the Persian Gulf or the Red Sea depend heavily on oil and minerals. But also countries with big financial centers depending too much on banks and insurance companies can backfire during a financial crisis. The UK for example has had the focus to expand the financial sector (London) rather than to strengthen its industrial sector. </a:t>
            </a:r>
          </a:p>
        </p:txBody>
      </p:sp>
      <p:sp>
        <p:nvSpPr>
          <p:cNvPr id="9" name="Titel 1">
            <a:extLst>
              <a:ext uri="{FF2B5EF4-FFF2-40B4-BE49-F238E27FC236}">
                <a16:creationId xmlns:a16="http://schemas.microsoft.com/office/drawing/2014/main" id="{1CFE97CA-2F5F-4F5C-B942-83F0F70FBB97}"/>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dirty="0"/>
              <a:t>TOURISM PLANNING &amp; MARKET PRESENCE</a:t>
            </a:r>
          </a:p>
        </p:txBody>
      </p:sp>
    </p:spTree>
    <p:extLst>
      <p:ext uri="{BB962C8B-B14F-4D97-AF65-F5344CB8AC3E}">
        <p14:creationId xmlns:p14="http://schemas.microsoft.com/office/powerpoint/2010/main" val="505685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67F3245-BBDC-4B99-ADC0-9D13A02C42E0}"/>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F1A0A235-1176-4E5C-A274-A14E59FF521F}"/>
              </a:ext>
            </a:extLst>
          </p:cNvPr>
          <p:cNvSpPr>
            <a:spLocks noGrp="1"/>
          </p:cNvSpPr>
          <p:nvPr>
            <p:ph type="ftr" sz="quarter" idx="11"/>
          </p:nvPr>
        </p:nvSpPr>
        <p:spPr>
          <a:xfrm>
            <a:off x="1736202" y="7033779"/>
            <a:ext cx="6370899" cy="365125"/>
          </a:xfrm>
        </p:spPr>
        <p:txBody>
          <a:bodyPr/>
          <a:lstStyle/>
          <a:p>
            <a:r>
              <a:rPr lang="en-US" dirty="0"/>
              <a:t>Gianpiero Di Battista</a:t>
            </a:r>
          </a:p>
        </p:txBody>
      </p:sp>
      <p:sp>
        <p:nvSpPr>
          <p:cNvPr id="5" name="Foliennummernplatzhalter 4">
            <a:extLst>
              <a:ext uri="{FF2B5EF4-FFF2-40B4-BE49-F238E27FC236}">
                <a16:creationId xmlns:a16="http://schemas.microsoft.com/office/drawing/2014/main" id="{06C07836-0F35-4450-A899-E9F2A51D628B}"/>
              </a:ext>
            </a:extLst>
          </p:cNvPr>
          <p:cNvSpPr>
            <a:spLocks noGrp="1"/>
          </p:cNvSpPr>
          <p:nvPr>
            <p:ph type="sldNum" sz="quarter" idx="12"/>
          </p:nvPr>
        </p:nvSpPr>
        <p:spPr/>
        <p:txBody>
          <a:bodyPr/>
          <a:lstStyle/>
          <a:p>
            <a:fld id="{437794D7-DC86-9A4E-9C9F-0B324FE8876A}" type="slidenum">
              <a:rPr lang="en-US" smtClean="0"/>
              <a:pPr/>
              <a:t>8</a:t>
            </a:fld>
            <a:endParaRPr lang="en-US" dirty="0"/>
          </a:p>
        </p:txBody>
      </p:sp>
      <p:pic>
        <p:nvPicPr>
          <p:cNvPr id="7" name="Grafik 6">
            <a:extLst>
              <a:ext uri="{FF2B5EF4-FFF2-40B4-BE49-F238E27FC236}">
                <a16:creationId xmlns:a16="http://schemas.microsoft.com/office/drawing/2014/main" id="{DA4174C5-24D0-4038-9DE5-CA6F75EBC8B5}"/>
              </a:ext>
            </a:extLst>
          </p:cNvPr>
          <p:cNvPicPr>
            <a:picLocks noChangeAspect="1"/>
          </p:cNvPicPr>
          <p:nvPr/>
        </p:nvPicPr>
        <p:blipFill>
          <a:blip r:embed="rId2"/>
          <a:stretch>
            <a:fillRect/>
          </a:stretch>
        </p:blipFill>
        <p:spPr>
          <a:xfrm>
            <a:off x="1738612" y="1631084"/>
            <a:ext cx="7731889" cy="5226916"/>
          </a:xfrm>
          <a:prstGeom prst="rect">
            <a:avLst/>
          </a:prstGeom>
        </p:spPr>
      </p:pic>
      <p:sp>
        <p:nvSpPr>
          <p:cNvPr id="8" name="Titel 1">
            <a:extLst>
              <a:ext uri="{FF2B5EF4-FFF2-40B4-BE49-F238E27FC236}">
                <a16:creationId xmlns:a16="http://schemas.microsoft.com/office/drawing/2014/main" id="{E4689DD5-D8D3-42BF-9B54-CB3CB9B07177}"/>
              </a:ext>
            </a:extLst>
          </p:cNvPr>
          <p:cNvSpPr txBox="1">
            <a:spLocks/>
          </p:cNvSpPr>
          <p:nvPr/>
        </p:nvSpPr>
        <p:spPr>
          <a:xfrm>
            <a:off x="3047806" y="413210"/>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9" name="Text Placeholder 6">
            <a:extLst>
              <a:ext uri="{FF2B5EF4-FFF2-40B4-BE49-F238E27FC236}">
                <a16:creationId xmlns:a16="http://schemas.microsoft.com/office/drawing/2014/main" id="{80F1DA1F-C28F-4D94-8CE6-038DD8F940F8}"/>
              </a:ext>
            </a:extLst>
          </p:cNvPr>
          <p:cNvSpPr txBox="1">
            <a:spLocks/>
          </p:cNvSpPr>
          <p:nvPr/>
        </p:nvSpPr>
        <p:spPr>
          <a:xfrm>
            <a:off x="1716911" y="1275114"/>
            <a:ext cx="9144000" cy="5803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b="1" u="sng" dirty="0"/>
              <a:t>RANKING      HOTEL CHAIN          # OF HOTELS        # OF ROOMS</a:t>
            </a:r>
          </a:p>
        </p:txBody>
      </p:sp>
      <p:sp>
        <p:nvSpPr>
          <p:cNvPr id="10" name="Content Placeholder 2">
            <a:extLst>
              <a:ext uri="{FF2B5EF4-FFF2-40B4-BE49-F238E27FC236}">
                <a16:creationId xmlns:a16="http://schemas.microsoft.com/office/drawing/2014/main" id="{55DCE6D0-6FA4-4B4B-9541-24A0FF1B762C}"/>
              </a:ext>
            </a:extLst>
          </p:cNvPr>
          <p:cNvSpPr txBox="1">
            <a:spLocks/>
          </p:cNvSpPr>
          <p:nvPr/>
        </p:nvSpPr>
        <p:spPr>
          <a:xfrm>
            <a:off x="0" y="892483"/>
            <a:ext cx="12192000" cy="580329"/>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HOTEL CHAINS IN SWITZERLAND, INVESTMENTS DURING CORONA-PANDEMIC (2021)</a:t>
            </a:r>
          </a:p>
          <a:p>
            <a:pPr marL="0" indent="0">
              <a:buNone/>
            </a:pPr>
            <a:endParaRPr lang="en-US" sz="2100" b="1" dirty="0">
              <a:latin typeface="Zona Pro Bold" panose="02010803040002020004" pitchFamily="50" charset="0"/>
            </a:endParaRPr>
          </a:p>
        </p:txBody>
      </p:sp>
    </p:spTree>
    <p:extLst>
      <p:ext uri="{BB962C8B-B14F-4D97-AF65-F5344CB8AC3E}">
        <p14:creationId xmlns:p14="http://schemas.microsoft.com/office/powerpoint/2010/main" val="1410225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80</a:t>
            </a:fld>
            <a:endParaRPr lang="en-US" dirty="0"/>
          </a:p>
        </p:txBody>
      </p:sp>
      <p:sp>
        <p:nvSpPr>
          <p:cNvPr id="6" name="Rechteck 1">
            <a:extLst>
              <a:ext uri="{FF2B5EF4-FFF2-40B4-BE49-F238E27FC236}">
                <a16:creationId xmlns:a16="http://schemas.microsoft.com/office/drawing/2014/main" id="{6A33FF08-9398-4F98-9695-D1E12D8F9E0F}"/>
              </a:ext>
            </a:extLst>
          </p:cNvPr>
          <p:cNvSpPr/>
          <p:nvPr/>
        </p:nvSpPr>
        <p:spPr>
          <a:xfrm>
            <a:off x="360263" y="1217083"/>
            <a:ext cx="9905999" cy="630942"/>
          </a:xfrm>
          <a:prstGeom prst="rect">
            <a:avLst/>
          </a:prstGeom>
        </p:spPr>
        <p:txBody>
          <a:bodyPr wrap="square">
            <a:spAutoFit/>
          </a:bodyPr>
          <a:lstStyle/>
          <a:p>
            <a:r>
              <a:rPr lang="en-US" sz="3500" b="1" dirty="0"/>
              <a:t> </a:t>
            </a:r>
          </a:p>
        </p:txBody>
      </p:sp>
      <p:sp>
        <p:nvSpPr>
          <p:cNvPr id="8" name="Content Placeholder 2">
            <a:extLst>
              <a:ext uri="{FF2B5EF4-FFF2-40B4-BE49-F238E27FC236}">
                <a16:creationId xmlns:a16="http://schemas.microsoft.com/office/drawing/2014/main" id="{142DA08F-63C2-497D-A3E0-CD26588F5BA9}"/>
              </a:ext>
            </a:extLst>
          </p:cNvPr>
          <p:cNvSpPr txBox="1">
            <a:spLocks/>
          </p:cNvSpPr>
          <p:nvPr/>
        </p:nvSpPr>
        <p:spPr>
          <a:xfrm>
            <a:off x="135038" y="963884"/>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t>LIMITING FACTORS</a:t>
            </a:r>
          </a:p>
          <a:p>
            <a:r>
              <a:rPr lang="en-US" sz="2400" b="1" dirty="0"/>
              <a:t>Some countries are not able to diversify their industries, because of:</a:t>
            </a:r>
          </a:p>
          <a:p>
            <a:r>
              <a:rPr lang="en-US" sz="2400" b="1" dirty="0"/>
              <a:t>Technology gaps (including social media presence now required)</a:t>
            </a:r>
          </a:p>
          <a:p>
            <a:r>
              <a:rPr lang="en-US" sz="2400" b="1" dirty="0"/>
              <a:t>Lack of capital to do large capital expenditures </a:t>
            </a:r>
          </a:p>
          <a:p>
            <a:r>
              <a:rPr lang="en-US" sz="2400" b="1" dirty="0"/>
              <a:t>Lack of capacity in administrative and technical skills</a:t>
            </a:r>
            <a:r>
              <a:rPr lang="en-US" sz="2400" b="1" dirty="0">
                <a:latin typeface="Zona Pro Bold" panose="02010803040002020004" pitchFamily="50" charset="0"/>
              </a:rPr>
              <a:t>  </a:t>
            </a:r>
          </a:p>
        </p:txBody>
      </p:sp>
      <p:sp>
        <p:nvSpPr>
          <p:cNvPr id="9" name="Titel 1">
            <a:extLst>
              <a:ext uri="{FF2B5EF4-FFF2-40B4-BE49-F238E27FC236}">
                <a16:creationId xmlns:a16="http://schemas.microsoft.com/office/drawing/2014/main" id="{6E0C5C3C-682F-4276-9706-E462E5DC82D2}"/>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2751797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9DCE6FFA-B58A-480C-927E-C51A931111BA}"/>
              </a:ext>
            </a:extLst>
          </p:cNvPr>
          <p:cNvSpPr>
            <a:spLocks noGrp="1"/>
          </p:cNvSpPr>
          <p:nvPr>
            <p:ph type="sldNum" sz="quarter" idx="12"/>
          </p:nvPr>
        </p:nvSpPr>
        <p:spPr>
          <a:xfrm>
            <a:off x="8607199" y="6032154"/>
            <a:ext cx="3311324" cy="365125"/>
          </a:xfrm>
        </p:spPr>
        <p:txBody>
          <a:bodyPr/>
          <a:lstStyle/>
          <a:p>
            <a:fld id="{437794D7-DC86-9A4E-9C9F-0B324FE8876A}" type="slidenum">
              <a:rPr lang="en-US" smtClean="0"/>
              <a:pPr/>
              <a:t>81</a:t>
            </a:fld>
            <a:endParaRPr lang="en-US" dirty="0"/>
          </a:p>
        </p:txBody>
      </p:sp>
      <p:sp>
        <p:nvSpPr>
          <p:cNvPr id="6" name="Datumsplatzhalter 2">
            <a:extLst>
              <a:ext uri="{FF2B5EF4-FFF2-40B4-BE49-F238E27FC236}">
                <a16:creationId xmlns:a16="http://schemas.microsoft.com/office/drawing/2014/main" id="{0CD35FB8-6955-4806-9B91-2AD09AB7801B}"/>
              </a:ext>
            </a:extLst>
          </p:cNvPr>
          <p:cNvSpPr txBox="1">
            <a:spLocks/>
          </p:cNvSpPr>
          <p:nvPr/>
        </p:nvSpPr>
        <p:spPr>
          <a:xfrm>
            <a:off x="238995" y="5969454"/>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28 December 2021</a:t>
            </a:fld>
            <a:endParaRPr lang="en-US" dirty="0"/>
          </a:p>
        </p:txBody>
      </p:sp>
      <p:sp>
        <p:nvSpPr>
          <p:cNvPr id="7" name="Fußzeilenplatzhalter 3">
            <a:extLst>
              <a:ext uri="{FF2B5EF4-FFF2-40B4-BE49-F238E27FC236}">
                <a16:creationId xmlns:a16="http://schemas.microsoft.com/office/drawing/2014/main" id="{9B749FC0-9BB2-4B2B-8BDE-F42F1FC3BA3E}"/>
              </a:ext>
            </a:extLst>
          </p:cNvPr>
          <p:cNvSpPr txBox="1">
            <a:spLocks/>
          </p:cNvSpPr>
          <p:nvPr/>
        </p:nvSpPr>
        <p:spPr>
          <a:xfrm>
            <a:off x="1720553" y="5969454"/>
            <a:ext cx="6370899" cy="365125"/>
          </a:xfrm>
          <a:prstGeom prst="rect">
            <a:avLst/>
          </a:prstGeom>
        </p:spPr>
        <p:txBody>
          <a:bodyPr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Gianpiero Di Battista</a:t>
            </a:r>
            <a:endParaRPr lang="en-US" dirty="0"/>
          </a:p>
        </p:txBody>
      </p:sp>
      <p:sp>
        <p:nvSpPr>
          <p:cNvPr id="8" name="Foliennummernplatzhalter 4">
            <a:extLst>
              <a:ext uri="{FF2B5EF4-FFF2-40B4-BE49-F238E27FC236}">
                <a16:creationId xmlns:a16="http://schemas.microsoft.com/office/drawing/2014/main" id="{1AF6E331-4E4C-48A3-A761-4972A88BA4D7}"/>
              </a:ext>
            </a:extLst>
          </p:cNvPr>
          <p:cNvSpPr txBox="1">
            <a:spLocks/>
          </p:cNvSpPr>
          <p:nvPr/>
        </p:nvSpPr>
        <p:spPr>
          <a:xfrm>
            <a:off x="8717958" y="7084142"/>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81</a:t>
            </a:fld>
            <a:endParaRPr lang="en-US" dirty="0"/>
          </a:p>
        </p:txBody>
      </p:sp>
      <p:sp>
        <p:nvSpPr>
          <p:cNvPr id="9" name="Content Placeholder 2">
            <a:extLst>
              <a:ext uri="{FF2B5EF4-FFF2-40B4-BE49-F238E27FC236}">
                <a16:creationId xmlns:a16="http://schemas.microsoft.com/office/drawing/2014/main" id="{CEE5A317-E76A-47AC-B4AC-8D42CBEA3422}"/>
              </a:ext>
            </a:extLst>
          </p:cNvPr>
          <p:cNvSpPr txBox="1">
            <a:spLocks/>
          </p:cNvSpPr>
          <p:nvPr/>
        </p:nvSpPr>
        <p:spPr>
          <a:xfrm>
            <a:off x="135038" y="828612"/>
            <a:ext cx="11921924" cy="2734364"/>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RISK MANAGEMENT</a:t>
            </a:r>
          </a:p>
          <a:p>
            <a:r>
              <a:rPr lang="en-US" sz="2400" b="1" dirty="0">
                <a:latin typeface="Zona Pro Bold" panose="02010803040002020004" pitchFamily="50" charset="0"/>
              </a:rPr>
              <a:t>Flexible unemployment insurance as a crisis instrument, risk management tool during a crisis, like cash management. Fast and flexible adoption of short-work/furlough solutions.</a:t>
            </a:r>
          </a:p>
          <a:p>
            <a:r>
              <a:rPr lang="en-US" sz="2400" b="1" dirty="0">
                <a:latin typeface="Zona Pro Bold" panose="02010803040002020004" pitchFamily="50" charset="0"/>
              </a:rPr>
              <a:t>During crisis times cover at the least the salaries and the expenses to operate the building (electricity). </a:t>
            </a:r>
          </a:p>
          <a:p>
            <a:r>
              <a:rPr lang="en-US" sz="2400" b="1" dirty="0">
                <a:latin typeface="Zona Pro Bold" panose="02010803040002020004" pitchFamily="50" charset="0"/>
              </a:rPr>
              <a:t>Avoid concentration of risk (diseconomies of risk).</a:t>
            </a:r>
            <a:endParaRPr lang="en-US" sz="10000" b="1" dirty="0">
              <a:latin typeface="Zona Pro Bold" panose="02010803040002020004" pitchFamily="50" charset="0"/>
            </a:endParaRPr>
          </a:p>
          <a:p>
            <a:pPr marL="0" indent="0">
              <a:buNone/>
            </a:pPr>
            <a:endParaRPr lang="en-US" dirty="0"/>
          </a:p>
        </p:txBody>
      </p:sp>
      <p:sp>
        <p:nvSpPr>
          <p:cNvPr id="10" name="Freihandform: Form 9">
            <a:extLst>
              <a:ext uri="{FF2B5EF4-FFF2-40B4-BE49-F238E27FC236}">
                <a16:creationId xmlns:a16="http://schemas.microsoft.com/office/drawing/2014/main" id="{4E260CC8-1BE6-43B3-939E-643F2665E266}"/>
              </a:ext>
            </a:extLst>
          </p:cNvPr>
          <p:cNvSpPr/>
          <p:nvPr/>
        </p:nvSpPr>
        <p:spPr>
          <a:xfrm>
            <a:off x="1022836" y="3513040"/>
            <a:ext cx="1614311" cy="914426"/>
          </a:xfrm>
          <a:custGeom>
            <a:avLst/>
            <a:gdLst>
              <a:gd name="connsiteX0" fmla="*/ 0 w 1614311"/>
              <a:gd name="connsiteY0" fmla="*/ 914426 h 914426"/>
              <a:gd name="connsiteX1" fmla="*/ 914400 w 1614311"/>
              <a:gd name="connsiteY1" fmla="*/ 26 h 914426"/>
              <a:gd name="connsiteX2" fmla="*/ 1614311 w 1614311"/>
              <a:gd name="connsiteY2" fmla="*/ 880559 h 914426"/>
              <a:gd name="connsiteX3" fmla="*/ 1614311 w 1614311"/>
              <a:gd name="connsiteY3" fmla="*/ 880559 h 914426"/>
              <a:gd name="connsiteX4" fmla="*/ 1591733 w 1614311"/>
              <a:gd name="connsiteY4" fmla="*/ 835404 h 91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11" h="914426">
                <a:moveTo>
                  <a:pt x="0" y="914426"/>
                </a:moveTo>
                <a:cubicBezTo>
                  <a:pt x="322674" y="460048"/>
                  <a:pt x="645348" y="5670"/>
                  <a:pt x="914400" y="26"/>
                </a:cubicBezTo>
                <a:cubicBezTo>
                  <a:pt x="1183452" y="-5618"/>
                  <a:pt x="1614311" y="880559"/>
                  <a:pt x="1614311" y="880559"/>
                </a:cubicBezTo>
                <a:lnTo>
                  <a:pt x="1614311" y="880559"/>
                </a:lnTo>
                <a:lnTo>
                  <a:pt x="1591733" y="83540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Geschweifte Klammer rechts 10">
            <a:extLst>
              <a:ext uri="{FF2B5EF4-FFF2-40B4-BE49-F238E27FC236}">
                <a16:creationId xmlns:a16="http://schemas.microsoft.com/office/drawing/2014/main" id="{6C01B37B-C3AF-4646-9442-FD3B9CA6E950}"/>
              </a:ext>
            </a:extLst>
          </p:cNvPr>
          <p:cNvSpPr/>
          <p:nvPr/>
        </p:nvSpPr>
        <p:spPr>
          <a:xfrm rot="5400000">
            <a:off x="1649368" y="4280711"/>
            <a:ext cx="361244" cy="6547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2" name="Textfeld 11">
            <a:extLst>
              <a:ext uri="{FF2B5EF4-FFF2-40B4-BE49-F238E27FC236}">
                <a16:creationId xmlns:a16="http://schemas.microsoft.com/office/drawing/2014/main" id="{D810F05C-740C-478F-949B-5A2FFD63C4A0}"/>
              </a:ext>
            </a:extLst>
          </p:cNvPr>
          <p:cNvSpPr txBox="1"/>
          <p:nvPr/>
        </p:nvSpPr>
        <p:spPr>
          <a:xfrm>
            <a:off x="694746" y="5104057"/>
            <a:ext cx="2181623" cy="1246495"/>
          </a:xfrm>
          <a:prstGeom prst="rect">
            <a:avLst/>
          </a:prstGeom>
          <a:noFill/>
        </p:spPr>
        <p:txBody>
          <a:bodyPr wrap="none" rtlCol="0">
            <a:spAutoFit/>
          </a:bodyPr>
          <a:lstStyle/>
          <a:p>
            <a:pPr algn="ctr"/>
            <a:r>
              <a:rPr lang="de-CH" sz="1500" dirty="0"/>
              <a:t>Normal </a:t>
            </a:r>
          </a:p>
          <a:p>
            <a:pPr algn="ctr"/>
            <a:r>
              <a:rPr lang="de-CH" sz="1500" dirty="0"/>
              <a:t>Risk</a:t>
            </a:r>
          </a:p>
          <a:p>
            <a:pPr algn="ctr"/>
            <a:r>
              <a:rPr lang="de-CH" sz="1500" dirty="0" err="1"/>
              <a:t>Prevention</a:t>
            </a:r>
            <a:endParaRPr lang="de-CH" sz="1500" dirty="0"/>
          </a:p>
          <a:p>
            <a:pPr algn="ctr"/>
            <a:r>
              <a:rPr lang="de-CH" sz="1500" dirty="0" err="1"/>
              <a:t>deals</a:t>
            </a:r>
            <a:r>
              <a:rPr lang="de-CH" sz="1500" dirty="0"/>
              <a:t> </a:t>
            </a:r>
            <a:r>
              <a:rPr lang="de-CH" sz="1500" dirty="0" err="1"/>
              <a:t>with</a:t>
            </a:r>
            <a:r>
              <a:rPr lang="de-CH" sz="1500" dirty="0"/>
              <a:t> </a:t>
            </a:r>
          </a:p>
          <a:p>
            <a:pPr algn="ctr"/>
            <a:r>
              <a:rPr lang="de-CH" sz="1500" dirty="0" err="1"/>
              <a:t>usual</a:t>
            </a:r>
            <a:r>
              <a:rPr lang="de-CH" sz="1500" dirty="0"/>
              <a:t> </a:t>
            </a:r>
            <a:r>
              <a:rPr lang="de-CH" sz="1500" dirty="0" err="1"/>
              <a:t>cases</a:t>
            </a:r>
            <a:r>
              <a:rPr lang="de-CH" sz="1500" dirty="0"/>
              <a:t> (</a:t>
            </a:r>
            <a:r>
              <a:rPr lang="de-CH" sz="1500" dirty="0" err="1"/>
              <a:t>white</a:t>
            </a:r>
            <a:r>
              <a:rPr lang="de-CH" sz="1500" dirty="0"/>
              <a:t> </a:t>
            </a:r>
            <a:r>
              <a:rPr lang="de-CH" sz="1500" dirty="0" err="1"/>
              <a:t>swans</a:t>
            </a:r>
            <a:r>
              <a:rPr lang="de-CH" sz="1500" dirty="0"/>
              <a:t>)</a:t>
            </a:r>
          </a:p>
        </p:txBody>
      </p:sp>
      <p:sp>
        <p:nvSpPr>
          <p:cNvPr id="13" name="Freihandform: Form 12">
            <a:extLst>
              <a:ext uri="{FF2B5EF4-FFF2-40B4-BE49-F238E27FC236}">
                <a16:creationId xmlns:a16="http://schemas.microsoft.com/office/drawing/2014/main" id="{230E1D71-AABA-4144-A8E5-E4DEDD6B75D7}"/>
              </a:ext>
            </a:extLst>
          </p:cNvPr>
          <p:cNvSpPr/>
          <p:nvPr/>
        </p:nvSpPr>
        <p:spPr>
          <a:xfrm>
            <a:off x="5736040" y="3715313"/>
            <a:ext cx="1614311" cy="914426"/>
          </a:xfrm>
          <a:custGeom>
            <a:avLst/>
            <a:gdLst>
              <a:gd name="connsiteX0" fmla="*/ 0 w 1614311"/>
              <a:gd name="connsiteY0" fmla="*/ 914426 h 914426"/>
              <a:gd name="connsiteX1" fmla="*/ 914400 w 1614311"/>
              <a:gd name="connsiteY1" fmla="*/ 26 h 914426"/>
              <a:gd name="connsiteX2" fmla="*/ 1614311 w 1614311"/>
              <a:gd name="connsiteY2" fmla="*/ 880559 h 914426"/>
              <a:gd name="connsiteX3" fmla="*/ 1614311 w 1614311"/>
              <a:gd name="connsiteY3" fmla="*/ 880559 h 914426"/>
              <a:gd name="connsiteX4" fmla="*/ 1591733 w 1614311"/>
              <a:gd name="connsiteY4" fmla="*/ 835404 h 91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11" h="914426">
                <a:moveTo>
                  <a:pt x="0" y="914426"/>
                </a:moveTo>
                <a:cubicBezTo>
                  <a:pt x="322674" y="460048"/>
                  <a:pt x="645348" y="5670"/>
                  <a:pt x="914400" y="26"/>
                </a:cubicBezTo>
                <a:cubicBezTo>
                  <a:pt x="1183452" y="-5618"/>
                  <a:pt x="1614311" y="880559"/>
                  <a:pt x="1614311" y="880559"/>
                </a:cubicBezTo>
                <a:lnTo>
                  <a:pt x="1614311" y="880559"/>
                </a:lnTo>
                <a:lnTo>
                  <a:pt x="1591733" y="83540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Geschweifte Klammer rechts 13">
            <a:extLst>
              <a:ext uri="{FF2B5EF4-FFF2-40B4-BE49-F238E27FC236}">
                <a16:creationId xmlns:a16="http://schemas.microsoft.com/office/drawing/2014/main" id="{A942B352-A025-457A-A235-B4BA01789E15}"/>
              </a:ext>
            </a:extLst>
          </p:cNvPr>
          <p:cNvSpPr/>
          <p:nvPr/>
        </p:nvSpPr>
        <p:spPr>
          <a:xfrm rot="5400000">
            <a:off x="5568595" y="4581873"/>
            <a:ext cx="365124" cy="5059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5" name="Textfeld 14">
            <a:extLst>
              <a:ext uri="{FF2B5EF4-FFF2-40B4-BE49-F238E27FC236}">
                <a16:creationId xmlns:a16="http://schemas.microsoft.com/office/drawing/2014/main" id="{3C81D4EB-7EA9-431D-9B1B-0D2014F7C717}"/>
              </a:ext>
            </a:extLst>
          </p:cNvPr>
          <p:cNvSpPr txBox="1"/>
          <p:nvPr/>
        </p:nvSpPr>
        <p:spPr>
          <a:xfrm>
            <a:off x="4815776" y="4979564"/>
            <a:ext cx="1870769" cy="1477328"/>
          </a:xfrm>
          <a:prstGeom prst="rect">
            <a:avLst/>
          </a:prstGeom>
          <a:noFill/>
        </p:spPr>
        <p:txBody>
          <a:bodyPr wrap="none" rtlCol="0">
            <a:spAutoFit/>
          </a:bodyPr>
          <a:lstStyle/>
          <a:p>
            <a:pPr algn="ctr"/>
            <a:r>
              <a:rPr lang="de-CH" sz="1500" dirty="0"/>
              <a:t>Risk</a:t>
            </a:r>
          </a:p>
          <a:p>
            <a:pPr algn="ctr"/>
            <a:r>
              <a:rPr lang="de-CH" sz="1500" dirty="0" err="1"/>
              <a:t>Prevention</a:t>
            </a:r>
            <a:endParaRPr lang="de-CH" sz="1500" dirty="0"/>
          </a:p>
          <a:p>
            <a:pPr algn="ctr"/>
            <a:r>
              <a:rPr lang="de-CH" sz="1500" dirty="0" err="1"/>
              <a:t>should</a:t>
            </a:r>
            <a:r>
              <a:rPr lang="de-CH" sz="1500" dirty="0"/>
              <a:t> also </a:t>
            </a:r>
            <a:r>
              <a:rPr lang="de-CH" sz="1500" dirty="0" err="1"/>
              <a:t>focus</a:t>
            </a:r>
            <a:endParaRPr lang="de-CH" sz="1500" dirty="0"/>
          </a:p>
          <a:p>
            <a:pPr algn="ctr"/>
            <a:r>
              <a:rPr lang="de-CH" sz="1500" dirty="0"/>
              <a:t>on </a:t>
            </a:r>
            <a:r>
              <a:rPr lang="de-CH" sz="1500" dirty="0" err="1"/>
              <a:t>the</a:t>
            </a:r>
            <a:r>
              <a:rPr lang="de-CH" sz="1500" dirty="0"/>
              <a:t> extreme </a:t>
            </a:r>
            <a:r>
              <a:rPr lang="de-CH" sz="1500" dirty="0" err="1"/>
              <a:t>risks</a:t>
            </a:r>
            <a:r>
              <a:rPr lang="de-CH" sz="1500" dirty="0"/>
              <a:t>, </a:t>
            </a:r>
          </a:p>
          <a:p>
            <a:pPr algn="ctr"/>
            <a:r>
              <a:rPr lang="de-CH" sz="1500" dirty="0" err="1"/>
              <a:t>tail</a:t>
            </a:r>
            <a:r>
              <a:rPr lang="de-CH" sz="1500" dirty="0"/>
              <a:t> </a:t>
            </a:r>
            <a:r>
              <a:rPr lang="de-CH" sz="1500" dirty="0" err="1"/>
              <a:t>risk</a:t>
            </a:r>
            <a:r>
              <a:rPr lang="de-CH" sz="1500" dirty="0"/>
              <a:t> </a:t>
            </a:r>
            <a:r>
              <a:rPr lang="de-CH" sz="1500" dirty="0" err="1"/>
              <a:t>event</a:t>
            </a:r>
            <a:r>
              <a:rPr lang="de-CH" sz="1500" dirty="0"/>
              <a:t> like</a:t>
            </a:r>
          </a:p>
          <a:p>
            <a:pPr algn="ctr"/>
            <a:r>
              <a:rPr lang="de-CH" sz="1500" dirty="0"/>
              <a:t>a </a:t>
            </a:r>
            <a:r>
              <a:rPr lang="de-CH" sz="1500" dirty="0" err="1"/>
              <a:t>black</a:t>
            </a:r>
            <a:r>
              <a:rPr lang="de-CH" sz="1500" dirty="0"/>
              <a:t> </a:t>
            </a:r>
            <a:r>
              <a:rPr lang="de-CH" sz="1500" dirty="0" err="1"/>
              <a:t>swan</a:t>
            </a:r>
            <a:endParaRPr lang="de-CH" sz="1500" dirty="0"/>
          </a:p>
        </p:txBody>
      </p:sp>
      <p:pic>
        <p:nvPicPr>
          <p:cNvPr id="16" name="Picture 4" descr="Viele Schwäne... Foto &amp; Bild | tiere, wildlife, natur Bilder auf ...">
            <a:extLst>
              <a:ext uri="{FF2B5EF4-FFF2-40B4-BE49-F238E27FC236}">
                <a16:creationId xmlns:a16="http://schemas.microsoft.com/office/drawing/2014/main" id="{B7DFDBD8-0512-49BF-9A39-607C05FD58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214" b="9747"/>
          <a:stretch/>
        </p:blipFill>
        <p:spPr bwMode="auto">
          <a:xfrm>
            <a:off x="1383991" y="3828386"/>
            <a:ext cx="891997" cy="960325"/>
          </a:xfrm>
          <a:prstGeom prst="rect">
            <a:avLst/>
          </a:prstGeom>
          <a:noFill/>
          <a:extLst>
            <a:ext uri="{909E8E84-426E-40DD-AFC4-6F175D3DCCD1}">
              <a14:hiddenFill xmlns:a14="http://schemas.microsoft.com/office/drawing/2010/main">
                <a:solidFill>
                  <a:srgbClr val="FFFFFF"/>
                </a:solidFill>
              </a14:hiddenFill>
            </a:ext>
          </a:extLst>
        </p:spPr>
      </p:pic>
      <p:sp>
        <p:nvSpPr>
          <p:cNvPr id="17" name="Geschweifte Klammer rechts 16">
            <a:extLst>
              <a:ext uri="{FF2B5EF4-FFF2-40B4-BE49-F238E27FC236}">
                <a16:creationId xmlns:a16="http://schemas.microsoft.com/office/drawing/2014/main" id="{9E9818B3-1581-421D-9F74-6D017EC62EFF}"/>
              </a:ext>
            </a:extLst>
          </p:cNvPr>
          <p:cNvSpPr/>
          <p:nvPr/>
        </p:nvSpPr>
        <p:spPr>
          <a:xfrm rot="5400000">
            <a:off x="1602995" y="4542972"/>
            <a:ext cx="365124" cy="803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pic>
        <p:nvPicPr>
          <p:cNvPr id="18" name="Picture 6" descr="Have you spotted the rare Australian black swan in the Cleddau ...">
            <a:extLst>
              <a:ext uri="{FF2B5EF4-FFF2-40B4-BE49-F238E27FC236}">
                <a16:creationId xmlns:a16="http://schemas.microsoft.com/office/drawing/2014/main" id="{824BC2B4-D16C-47F7-B7AE-4054A34577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2091" y="3969250"/>
            <a:ext cx="808661" cy="57761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Gerade Verbindung mit Pfeil 18">
            <a:extLst>
              <a:ext uri="{FF2B5EF4-FFF2-40B4-BE49-F238E27FC236}">
                <a16:creationId xmlns:a16="http://schemas.microsoft.com/office/drawing/2014/main" id="{FC5F9D66-C5A5-48BB-B406-7FF8891F853E}"/>
              </a:ext>
            </a:extLst>
          </p:cNvPr>
          <p:cNvCxnSpPr>
            <a:cxnSpLocks/>
          </p:cNvCxnSpPr>
          <p:nvPr/>
        </p:nvCxnSpPr>
        <p:spPr>
          <a:xfrm>
            <a:off x="4294735" y="3969250"/>
            <a:ext cx="822960" cy="289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73C3CD8E-26DB-419F-8C71-D11CC1A06BEF}"/>
              </a:ext>
            </a:extLst>
          </p:cNvPr>
          <p:cNvSpPr txBox="1"/>
          <p:nvPr/>
        </p:nvSpPr>
        <p:spPr>
          <a:xfrm>
            <a:off x="3017942" y="3454522"/>
            <a:ext cx="2012026" cy="784830"/>
          </a:xfrm>
          <a:prstGeom prst="rect">
            <a:avLst/>
          </a:prstGeom>
          <a:noFill/>
        </p:spPr>
        <p:txBody>
          <a:bodyPr wrap="none" rtlCol="0">
            <a:spAutoFit/>
          </a:bodyPr>
          <a:lstStyle/>
          <a:p>
            <a:pPr algn="ctr"/>
            <a:r>
              <a:rPr lang="de-CH" sz="1500" dirty="0"/>
              <a:t>Risk Management</a:t>
            </a:r>
          </a:p>
          <a:p>
            <a:pPr algn="ctr"/>
            <a:r>
              <a:rPr lang="de-CH" sz="1500" dirty="0" err="1"/>
              <a:t>during</a:t>
            </a:r>
            <a:r>
              <a:rPr lang="de-CH" sz="1500" dirty="0"/>
              <a:t> extreme </a:t>
            </a:r>
            <a:r>
              <a:rPr lang="de-CH" sz="1500" dirty="0" err="1"/>
              <a:t>phases</a:t>
            </a:r>
            <a:r>
              <a:rPr lang="de-CH" sz="1500" dirty="0"/>
              <a:t> </a:t>
            </a:r>
          </a:p>
          <a:p>
            <a:pPr algn="ctr"/>
            <a:endParaRPr lang="de-CH" sz="1500" dirty="0"/>
          </a:p>
        </p:txBody>
      </p:sp>
      <p:sp>
        <p:nvSpPr>
          <p:cNvPr id="21" name="Textfeld 20">
            <a:extLst>
              <a:ext uri="{FF2B5EF4-FFF2-40B4-BE49-F238E27FC236}">
                <a16:creationId xmlns:a16="http://schemas.microsoft.com/office/drawing/2014/main" id="{6CE0882E-9A8E-48FE-96C5-5DB6F4BB012C}"/>
              </a:ext>
            </a:extLst>
          </p:cNvPr>
          <p:cNvSpPr txBox="1"/>
          <p:nvPr/>
        </p:nvSpPr>
        <p:spPr>
          <a:xfrm>
            <a:off x="7808233" y="3946157"/>
            <a:ext cx="4380366" cy="923330"/>
          </a:xfrm>
          <a:prstGeom prst="rect">
            <a:avLst/>
          </a:prstGeom>
          <a:noFill/>
        </p:spPr>
        <p:txBody>
          <a:bodyPr wrap="none" rtlCol="0">
            <a:spAutoFit/>
          </a:bodyPr>
          <a:lstStyle/>
          <a:p>
            <a:r>
              <a:rPr lang="de-CH" dirty="0"/>
              <a:t>1/3 </a:t>
            </a:r>
            <a:r>
              <a:rPr lang="de-CH" dirty="0" err="1"/>
              <a:t>of</a:t>
            </a:r>
            <a:r>
              <a:rPr lang="de-CH" dirty="0"/>
              <a:t> </a:t>
            </a:r>
            <a:r>
              <a:rPr lang="de-CH" dirty="0" err="1"/>
              <a:t>the</a:t>
            </a:r>
            <a:r>
              <a:rPr lang="de-CH" dirty="0"/>
              <a:t> </a:t>
            </a:r>
            <a:r>
              <a:rPr lang="de-CH" dirty="0" err="1"/>
              <a:t>costs</a:t>
            </a:r>
            <a:r>
              <a:rPr lang="de-CH" dirty="0"/>
              <a:t>: </a:t>
            </a:r>
            <a:r>
              <a:rPr lang="de-CH" dirty="0" err="1"/>
              <a:t>Salaries</a:t>
            </a:r>
            <a:endParaRPr lang="de-CH" dirty="0"/>
          </a:p>
          <a:p>
            <a:r>
              <a:rPr lang="de-CH" dirty="0"/>
              <a:t>1/3 </a:t>
            </a:r>
            <a:r>
              <a:rPr lang="de-CH" dirty="0" err="1"/>
              <a:t>of</a:t>
            </a:r>
            <a:r>
              <a:rPr lang="de-CH" dirty="0"/>
              <a:t> </a:t>
            </a:r>
            <a:r>
              <a:rPr lang="de-CH" dirty="0" err="1"/>
              <a:t>the</a:t>
            </a:r>
            <a:r>
              <a:rPr lang="de-CH" dirty="0"/>
              <a:t> </a:t>
            </a:r>
            <a:r>
              <a:rPr lang="de-CH" dirty="0" err="1"/>
              <a:t>costs</a:t>
            </a:r>
            <a:r>
              <a:rPr lang="de-CH" dirty="0"/>
              <a:t>: Operating </a:t>
            </a:r>
            <a:r>
              <a:rPr lang="de-CH" dirty="0" err="1"/>
              <a:t>Expenses</a:t>
            </a:r>
            <a:endParaRPr lang="de-CH" dirty="0"/>
          </a:p>
          <a:p>
            <a:r>
              <a:rPr lang="de-CH" dirty="0"/>
              <a:t>1/3 </a:t>
            </a:r>
            <a:r>
              <a:rPr lang="de-CH" dirty="0" err="1"/>
              <a:t>of</a:t>
            </a:r>
            <a:r>
              <a:rPr lang="de-CH" dirty="0"/>
              <a:t> </a:t>
            </a:r>
            <a:r>
              <a:rPr lang="de-CH" dirty="0" err="1"/>
              <a:t>the</a:t>
            </a:r>
            <a:r>
              <a:rPr lang="de-CH" dirty="0"/>
              <a:t> </a:t>
            </a:r>
            <a:r>
              <a:rPr lang="de-CH" dirty="0" err="1"/>
              <a:t>costs</a:t>
            </a:r>
            <a:r>
              <a:rPr lang="de-CH" dirty="0"/>
              <a:t>: </a:t>
            </a:r>
            <a:r>
              <a:rPr lang="de-CH" dirty="0" err="1"/>
              <a:t>Depreciation</a:t>
            </a:r>
            <a:r>
              <a:rPr lang="de-CH" dirty="0"/>
              <a:t> &amp; </a:t>
            </a:r>
            <a:r>
              <a:rPr lang="de-CH" dirty="0" err="1"/>
              <a:t>Renovations</a:t>
            </a:r>
            <a:endParaRPr lang="de-CH" dirty="0"/>
          </a:p>
        </p:txBody>
      </p:sp>
      <p:sp>
        <p:nvSpPr>
          <p:cNvPr id="22" name="Title 1">
            <a:extLst>
              <a:ext uri="{FF2B5EF4-FFF2-40B4-BE49-F238E27FC236}">
                <a16:creationId xmlns:a16="http://schemas.microsoft.com/office/drawing/2014/main" id="{551A0E9F-F6DC-4CCD-9B7C-03BD95BF828E}"/>
              </a:ext>
            </a:extLst>
          </p:cNvPr>
          <p:cNvSpPr>
            <a:spLocks noGrp="1"/>
          </p:cNvSpPr>
          <p:nvPr>
            <p:ph type="title"/>
          </p:nvPr>
        </p:nvSpPr>
        <p:spPr>
          <a:xfrm>
            <a:off x="3246884" y="484615"/>
            <a:ext cx="8671639" cy="939125"/>
          </a:xfrm>
        </p:spPr>
        <p:txBody>
          <a:bodyPr/>
          <a:lstStyle/>
          <a:p>
            <a:r>
              <a:rPr lang="de-CH" sz="3500" dirty="0"/>
              <a:t>TOURISM PLANNING &amp; MARKET PRESENCE</a:t>
            </a:r>
          </a:p>
        </p:txBody>
      </p:sp>
    </p:spTree>
    <p:extLst>
      <p:ext uri="{BB962C8B-B14F-4D97-AF65-F5344CB8AC3E}">
        <p14:creationId xmlns:p14="http://schemas.microsoft.com/office/powerpoint/2010/main" val="36118598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FDB939-D78C-4839-9D2E-322167571957}"/>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4" name="Fußzeilenplatzhalter 3">
            <a:extLst>
              <a:ext uri="{FF2B5EF4-FFF2-40B4-BE49-F238E27FC236}">
                <a16:creationId xmlns:a16="http://schemas.microsoft.com/office/drawing/2014/main" id="{A907FE5E-AF42-4148-A4B7-828561E73A7E}"/>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2C577D4C-B251-4715-96E7-F88FB7841261}"/>
              </a:ext>
            </a:extLst>
          </p:cNvPr>
          <p:cNvSpPr>
            <a:spLocks noGrp="1"/>
          </p:cNvSpPr>
          <p:nvPr>
            <p:ph type="sldNum" sz="quarter" idx="12"/>
          </p:nvPr>
        </p:nvSpPr>
        <p:spPr/>
        <p:txBody>
          <a:bodyPr/>
          <a:lstStyle/>
          <a:p>
            <a:fld id="{437794D7-DC86-9A4E-9C9F-0B324FE8876A}" type="slidenum">
              <a:rPr lang="en-US" smtClean="0"/>
              <a:pPr/>
              <a:t>82</a:t>
            </a:fld>
            <a:endParaRPr lang="en-US" dirty="0"/>
          </a:p>
        </p:txBody>
      </p:sp>
      <p:sp>
        <p:nvSpPr>
          <p:cNvPr id="6" name="Content Placeholder 2">
            <a:extLst>
              <a:ext uri="{FF2B5EF4-FFF2-40B4-BE49-F238E27FC236}">
                <a16:creationId xmlns:a16="http://schemas.microsoft.com/office/drawing/2014/main" id="{53EEB2FC-1D96-41CD-8477-6C8CEBE7B5F0}"/>
              </a:ext>
            </a:extLst>
          </p:cNvPr>
          <p:cNvSpPr txBox="1">
            <a:spLocks/>
          </p:cNvSpPr>
          <p:nvPr/>
        </p:nvSpPr>
        <p:spPr>
          <a:xfrm>
            <a:off x="30680" y="937574"/>
            <a:ext cx="1236159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t>MORE FOCUS ON SUSTAINABITLITY OF HOTEL ROOMS AND BUILDINGS</a:t>
            </a:r>
          </a:p>
          <a:p>
            <a:r>
              <a:rPr lang="en-US" sz="2400" b="1" dirty="0"/>
              <a:t>Take advantage of state subsidies, like tax credits, and improve energy-efficiency of buildings.</a:t>
            </a:r>
          </a:p>
        </p:txBody>
      </p:sp>
      <p:sp>
        <p:nvSpPr>
          <p:cNvPr id="7" name="Title 1">
            <a:extLst>
              <a:ext uri="{FF2B5EF4-FFF2-40B4-BE49-F238E27FC236}">
                <a16:creationId xmlns:a16="http://schemas.microsoft.com/office/drawing/2014/main" id="{98239B38-8D4E-4604-8129-5386F9B420D7}"/>
              </a:ext>
            </a:extLst>
          </p:cNvPr>
          <p:cNvSpPr>
            <a:spLocks noGrp="1"/>
          </p:cNvSpPr>
          <p:nvPr>
            <p:ph type="title"/>
          </p:nvPr>
        </p:nvSpPr>
        <p:spPr>
          <a:xfrm>
            <a:off x="3246884" y="484615"/>
            <a:ext cx="8671639" cy="939125"/>
          </a:xfrm>
        </p:spPr>
        <p:txBody>
          <a:bodyPr/>
          <a:lstStyle/>
          <a:p>
            <a:r>
              <a:rPr lang="de-CH" sz="3500" dirty="0"/>
              <a:t>TOURISM PLANNING &amp; MARKET PRESENCE</a:t>
            </a:r>
          </a:p>
        </p:txBody>
      </p:sp>
      <p:pic>
        <p:nvPicPr>
          <p:cNvPr id="8" name="Picture 7">
            <a:extLst>
              <a:ext uri="{FF2B5EF4-FFF2-40B4-BE49-F238E27FC236}">
                <a16:creationId xmlns:a16="http://schemas.microsoft.com/office/drawing/2014/main" id="{A69ED779-8B56-4002-885F-BBB03F96E982}"/>
              </a:ext>
            </a:extLst>
          </p:cNvPr>
          <p:cNvPicPr>
            <a:picLocks noChangeAspect="1"/>
          </p:cNvPicPr>
          <p:nvPr/>
        </p:nvPicPr>
        <p:blipFill>
          <a:blip r:embed="rId2"/>
          <a:stretch>
            <a:fillRect/>
          </a:stretch>
        </p:blipFill>
        <p:spPr>
          <a:xfrm>
            <a:off x="7976980" y="2146852"/>
            <a:ext cx="4215020" cy="4303284"/>
          </a:xfrm>
          <a:prstGeom prst="rect">
            <a:avLst/>
          </a:prstGeom>
        </p:spPr>
      </p:pic>
      <p:pic>
        <p:nvPicPr>
          <p:cNvPr id="10" name="Picture 9">
            <a:extLst>
              <a:ext uri="{FF2B5EF4-FFF2-40B4-BE49-F238E27FC236}">
                <a16:creationId xmlns:a16="http://schemas.microsoft.com/office/drawing/2014/main" id="{574CB1AE-CB10-4B34-9B87-495B2DBDEC04}"/>
              </a:ext>
            </a:extLst>
          </p:cNvPr>
          <p:cNvPicPr>
            <a:picLocks noChangeAspect="1"/>
          </p:cNvPicPr>
          <p:nvPr/>
        </p:nvPicPr>
        <p:blipFill rotWithShape="1">
          <a:blip r:embed="rId3"/>
          <a:srcRect l="15072"/>
          <a:stretch/>
        </p:blipFill>
        <p:spPr>
          <a:xfrm>
            <a:off x="1338470" y="2146852"/>
            <a:ext cx="6559601" cy="4226533"/>
          </a:xfrm>
          <a:prstGeom prst="rect">
            <a:avLst/>
          </a:prstGeom>
        </p:spPr>
      </p:pic>
      <p:pic>
        <p:nvPicPr>
          <p:cNvPr id="12" name="Picture 11">
            <a:extLst>
              <a:ext uri="{FF2B5EF4-FFF2-40B4-BE49-F238E27FC236}">
                <a16:creationId xmlns:a16="http://schemas.microsoft.com/office/drawing/2014/main" id="{A8589C3F-58A0-4D7A-B12B-FCBAE08D4C1A}"/>
              </a:ext>
            </a:extLst>
          </p:cNvPr>
          <p:cNvPicPr>
            <a:picLocks noChangeAspect="1"/>
          </p:cNvPicPr>
          <p:nvPr/>
        </p:nvPicPr>
        <p:blipFill>
          <a:blip r:embed="rId4"/>
          <a:stretch>
            <a:fillRect/>
          </a:stretch>
        </p:blipFill>
        <p:spPr>
          <a:xfrm>
            <a:off x="4524884" y="4890330"/>
            <a:ext cx="3373187" cy="1523088"/>
          </a:xfrm>
          <a:prstGeom prst="rect">
            <a:avLst/>
          </a:prstGeom>
        </p:spPr>
      </p:pic>
    </p:spTree>
    <p:extLst>
      <p:ext uri="{BB962C8B-B14F-4D97-AF65-F5344CB8AC3E}">
        <p14:creationId xmlns:p14="http://schemas.microsoft.com/office/powerpoint/2010/main" val="303586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2DA39E8-36DB-42AF-8143-9523D630512F}"/>
              </a:ext>
            </a:extLst>
          </p:cNvPr>
          <p:cNvSpPr>
            <a:spLocks noGrp="1"/>
          </p:cNvSpPr>
          <p:nvPr>
            <p:ph type="dt" sz="half" idx="10"/>
          </p:nvPr>
        </p:nvSpPr>
        <p:spPr/>
        <p:txBody>
          <a:bodyPr/>
          <a:lstStyle/>
          <a:p>
            <a:fld id="{CD071B8E-0DD7-5842-950E-3289D9FBABB1}" type="datetime4">
              <a:rPr lang="en-GB" smtClean="0"/>
              <a:pPr/>
              <a:t>28 December 2021</a:t>
            </a:fld>
            <a:endParaRPr lang="en-US" dirty="0"/>
          </a:p>
        </p:txBody>
      </p:sp>
      <p:sp>
        <p:nvSpPr>
          <p:cNvPr id="5" name="Foliennummernplatzhalter 4">
            <a:extLst>
              <a:ext uri="{FF2B5EF4-FFF2-40B4-BE49-F238E27FC236}">
                <a16:creationId xmlns:a16="http://schemas.microsoft.com/office/drawing/2014/main" id="{6D299C4D-825A-4482-B004-E134F88AB72C}"/>
              </a:ext>
            </a:extLst>
          </p:cNvPr>
          <p:cNvSpPr>
            <a:spLocks noGrp="1"/>
          </p:cNvSpPr>
          <p:nvPr>
            <p:ph type="sldNum" sz="quarter" idx="12"/>
          </p:nvPr>
        </p:nvSpPr>
        <p:spPr/>
        <p:txBody>
          <a:bodyPr/>
          <a:lstStyle/>
          <a:p>
            <a:fld id="{437794D7-DC86-9A4E-9C9F-0B324FE8876A}" type="slidenum">
              <a:rPr lang="en-US" smtClean="0"/>
              <a:pPr/>
              <a:t>9</a:t>
            </a:fld>
            <a:endParaRPr lang="en-US" dirty="0"/>
          </a:p>
        </p:txBody>
      </p:sp>
      <p:pic>
        <p:nvPicPr>
          <p:cNvPr id="7" name="Grafik 6">
            <a:extLst>
              <a:ext uri="{FF2B5EF4-FFF2-40B4-BE49-F238E27FC236}">
                <a16:creationId xmlns:a16="http://schemas.microsoft.com/office/drawing/2014/main" id="{9375B368-ADD5-4CBF-AE0C-560747C51053}"/>
              </a:ext>
            </a:extLst>
          </p:cNvPr>
          <p:cNvPicPr>
            <a:picLocks noChangeAspect="1"/>
          </p:cNvPicPr>
          <p:nvPr/>
        </p:nvPicPr>
        <p:blipFill>
          <a:blip r:embed="rId2"/>
          <a:stretch>
            <a:fillRect/>
          </a:stretch>
        </p:blipFill>
        <p:spPr>
          <a:xfrm>
            <a:off x="2040835" y="1319514"/>
            <a:ext cx="7704561" cy="5538486"/>
          </a:xfrm>
          <a:prstGeom prst="rect">
            <a:avLst/>
          </a:prstGeom>
        </p:spPr>
      </p:pic>
      <p:sp>
        <p:nvSpPr>
          <p:cNvPr id="8" name="Titel 1">
            <a:extLst>
              <a:ext uri="{FF2B5EF4-FFF2-40B4-BE49-F238E27FC236}">
                <a16:creationId xmlns:a16="http://schemas.microsoft.com/office/drawing/2014/main" id="{D8A19BE1-F7A6-400C-B89B-F9641E99CE05}"/>
              </a:ext>
            </a:extLst>
          </p:cNvPr>
          <p:cNvSpPr txBox="1">
            <a:spLocks/>
          </p:cNvSpPr>
          <p:nvPr/>
        </p:nvSpPr>
        <p:spPr>
          <a:xfrm>
            <a:off x="3047806" y="382999"/>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6" name="Content Placeholder 2">
            <a:extLst>
              <a:ext uri="{FF2B5EF4-FFF2-40B4-BE49-F238E27FC236}">
                <a16:creationId xmlns:a16="http://schemas.microsoft.com/office/drawing/2014/main" id="{D2D82669-60E9-4997-B6BC-138EDDF1D41E}"/>
              </a:ext>
            </a:extLst>
          </p:cNvPr>
          <p:cNvSpPr txBox="1">
            <a:spLocks/>
          </p:cNvSpPr>
          <p:nvPr/>
        </p:nvSpPr>
        <p:spPr>
          <a:xfrm>
            <a:off x="0" y="892483"/>
            <a:ext cx="12192000" cy="580329"/>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REGIONS IN SWITZERLAND DURING CORONA-PANDEMIC (2021)</a:t>
            </a:r>
          </a:p>
          <a:p>
            <a:pPr marL="0" indent="0">
              <a:buNone/>
            </a:pPr>
            <a:endParaRPr lang="en-US" sz="2100" b="1" dirty="0">
              <a:latin typeface="Zona Pro Bold" panose="02010803040002020004" pitchFamily="50" charset="0"/>
            </a:endParaRPr>
          </a:p>
        </p:txBody>
      </p:sp>
    </p:spTree>
    <p:extLst>
      <p:ext uri="{BB962C8B-B14F-4D97-AF65-F5344CB8AC3E}">
        <p14:creationId xmlns:p14="http://schemas.microsoft.com/office/powerpoint/2010/main" val="1252641959"/>
      </p:ext>
    </p:extLst>
  </p:cSld>
  <p:clrMapOvr>
    <a:masterClrMapping/>
  </p:clrMapOvr>
</p:sld>
</file>

<file path=ppt/theme/theme1.xml><?xml version="1.0" encoding="utf-8"?>
<a:theme xmlns:a="http://schemas.openxmlformats.org/drawingml/2006/main" name="Office Theme">
  <a:themeElements>
    <a:clrScheme name="RGU 1">
      <a:dk1>
        <a:srgbClr val="000000"/>
      </a:dk1>
      <a:lt1>
        <a:srgbClr val="FFFFFF"/>
      </a:lt1>
      <a:dk2>
        <a:srgbClr val="44546A"/>
      </a:dk2>
      <a:lt2>
        <a:srgbClr val="E7E6E6"/>
      </a:lt2>
      <a:accent1>
        <a:srgbClr val="69216A"/>
      </a:accent1>
      <a:accent2>
        <a:srgbClr val="00A3DA"/>
      </a:accent2>
      <a:accent3>
        <a:srgbClr val="F2B229"/>
      </a:accent3>
      <a:accent4>
        <a:srgbClr val="E88A2C"/>
      </a:accent4>
      <a:accent5>
        <a:srgbClr val="D91F53"/>
      </a:accent5>
      <a:accent6>
        <a:srgbClr val="80AE3D"/>
      </a:accent6>
      <a:hlink>
        <a:srgbClr val="C51473"/>
      </a:hlink>
      <a:folHlink>
        <a:srgbClr val="0067A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9720</Words>
  <Application>Microsoft Office PowerPoint</Application>
  <PresentationFormat>Widescreen</PresentationFormat>
  <Paragraphs>821</Paragraphs>
  <Slides>82</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82</vt:i4>
      </vt:variant>
    </vt:vector>
  </HeadingPairs>
  <TitlesOfParts>
    <vt:vector size="90" baseType="lpstr">
      <vt:lpstr>Arial</vt:lpstr>
      <vt:lpstr>Calibri</vt:lpstr>
      <vt:lpstr>Calibri Light</vt:lpstr>
      <vt:lpstr>Wingdings 2</vt:lpstr>
      <vt:lpstr>Zona Pro Bold</vt:lpstr>
      <vt:lpstr>Office Theme</vt:lpstr>
      <vt:lpstr>1_Custom Design</vt:lpstr>
      <vt:lpstr>Custom Design</vt:lpstr>
      <vt:lpstr>TOURISM PLANNING &amp; MARKET PRESENCE  with special emphasis on the new  Tourism World after  Sars-CoV-2/COVID-19 </vt:lpstr>
      <vt:lpstr>TOURISM PLANNING &amp; MARKET PRESENCE </vt:lpstr>
      <vt:lpstr>TOURISM PLANNING &amp; MARKET PRESENCE </vt:lpstr>
      <vt:lpstr>TOURISM PLANNING &amp; MARKET PRESENCE </vt:lpstr>
      <vt:lpstr>TOURISM PLANNING &amp; MARKET PRESENCE </vt:lpstr>
      <vt:lpstr>TOURISM PLANNING &amp; MARKET PRESENCE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TOURISM PLANNING &amp; MARKET PRESENCE </vt:lpstr>
      <vt:lpstr>TOURISM PLANNING &amp; MARKET PRESENCE</vt:lpstr>
      <vt:lpstr>TOURISM PLANNING &amp; MARKET PRESENCE</vt:lpstr>
      <vt:lpstr>TOURISM PLANNING &amp; MARKET PRESENCE</vt:lpstr>
      <vt:lpstr>TOURISM PLANNING &amp; MARKET PRESENCE</vt:lpstr>
      <vt:lpstr>PowerPoint Presentation</vt:lpstr>
      <vt:lpstr>PowerPoint Presentation</vt:lpstr>
      <vt:lpstr>TOURISM PLANNING &amp; MARKET PRESENCE  </vt:lpstr>
      <vt:lpstr>TOURISM PLANNING &amp; MARKET PRESENCE  </vt:lpstr>
      <vt:lpstr>TOURISM PLANNING &amp; MARKET PRESENCE</vt:lpstr>
      <vt:lpstr>PowerPoint Presentation</vt:lpstr>
      <vt:lpstr>PowerPoint Presentation</vt:lpstr>
      <vt:lpstr>TOURISM PLANNING &amp; MARKET PRESENCE</vt:lpstr>
      <vt:lpstr>PowerPoint Presentation</vt:lpstr>
      <vt:lpstr>TOURISM PLANNING &amp; MARKET PRESENCE</vt:lpstr>
      <vt:lpstr>PowerPoint Presentation</vt:lpstr>
      <vt:lpstr>TOURISM PLANNING &amp; MARKET PRESENCE</vt:lpstr>
      <vt:lpstr>TOURISM PLANNING &amp; MARKET PRESENCE</vt:lpstr>
      <vt:lpstr>TOURISM PLANNING &amp; MARKET PRESENCE</vt:lpstr>
      <vt:lpstr>TOURISM PLANNING &amp; MARKET PRESENCE</vt:lpstr>
      <vt:lpstr>PowerPoint Presentation</vt:lpstr>
      <vt:lpstr>PowerPoint Presentation</vt:lpstr>
      <vt:lpstr>PowerPoint Presentation</vt:lpstr>
      <vt:lpstr>TOURISM PLANNING &amp; MARKET PRESENCE</vt:lpstr>
      <vt:lpstr>PowerPoint Presentation</vt:lpstr>
      <vt:lpstr>TOURISM PLANNING &amp; MARKET PRESENCE</vt:lpstr>
      <vt:lpstr>TOURISM PLANNING &amp; MARKET PRESENCE</vt:lpstr>
      <vt:lpstr>TOURISM PLANNING &amp; MARKET PRESENCE</vt:lpstr>
      <vt:lpstr>PowerPoint Presentation</vt:lpstr>
      <vt:lpstr>PowerPoint Presentation</vt:lpstr>
      <vt:lpstr>TOURISM PLANNING &amp; MARKET PRESENCE</vt:lpstr>
      <vt:lpstr>Tourism Planning &amp; Market Presence</vt:lpstr>
      <vt:lpstr>TOURISM PLANNING &amp; MARKET PRESENCE</vt:lpstr>
      <vt:lpstr>TOURISM PLANNING &amp; MARKET PRESENCE</vt:lpstr>
      <vt:lpstr>TOURISM PLANNING &amp; MARKET PRESENCE</vt:lpstr>
      <vt:lpstr>TOURISM PLANNING &amp; MARKET PRESENCE</vt:lpstr>
      <vt:lpstr>PowerPoint Presentation</vt:lpstr>
      <vt:lpstr>PowerPoint Presentation</vt:lpstr>
      <vt:lpstr>TOURISM PLANNING &amp; MARKET PRESENCE</vt:lpstr>
      <vt:lpstr>TOURISM PLANNING &amp; MARKET PRESENCE</vt:lpstr>
      <vt:lpstr>TOURISM PLANNING &amp; MARKET PRESENCE</vt:lpstr>
      <vt:lpstr>TOURISM PLANNING &amp; MARKET PRESENCE</vt:lpstr>
      <vt:lpstr>TOURISM PLANNING &amp; MARKET PRESENCE</vt:lpstr>
      <vt:lpstr>PowerPoint Presentation</vt:lpstr>
      <vt:lpstr>TOURISM PLANNING &amp; MARKET PRESENCE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TOURISM PLANNING &amp; MARKET PRESENCE</vt:lpstr>
      <vt:lpstr>TOURISM PLANNING &amp; MARKET PRESENCE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PLANNING &amp; MARKET PRESENCE</dc:title>
  <dc:creator>Gianpiero Di Battista (ccb)</dc:creator>
  <cp:lastModifiedBy>Giampiero Di Battista</cp:lastModifiedBy>
  <cp:revision>382</cp:revision>
  <dcterms:created xsi:type="dcterms:W3CDTF">2020-06-18T11:36:17Z</dcterms:created>
  <dcterms:modified xsi:type="dcterms:W3CDTF">2021-12-28T06:43:16Z</dcterms:modified>
</cp:coreProperties>
</file>